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68" r:id="rId4"/>
    <p:sldId id="262" r:id="rId5"/>
    <p:sldId id="270" r:id="rId6"/>
    <p:sldId id="273" r:id="rId7"/>
    <p:sldId id="271" r:id="rId8"/>
    <p:sldId id="274" r:id="rId9"/>
    <p:sldId id="261" r:id="rId10"/>
    <p:sldId id="269" r:id="rId11"/>
  </p:sldIdLst>
  <p:sldSz cx="9144000" cy="6858000" type="screen4x3"/>
  <p:notesSz cx="6858000" cy="9144000"/>
  <p:defaultTextStyle>
    <a:defPPr>
      <a:defRPr lang="en-US"/>
    </a:defPPr>
    <a:lvl1pPr algn="l" rtl="0" fontAlgn="base">
      <a:spcBef>
        <a:spcPct val="0"/>
      </a:spcBef>
      <a:spcAft>
        <a:spcPct val="0"/>
      </a:spcAft>
      <a:defRPr sz="1200" kern="1200">
        <a:solidFill>
          <a:schemeClr val="tx1"/>
        </a:solidFill>
        <a:latin typeface="Arial" charset="0"/>
        <a:ea typeface="+mn-ea"/>
        <a:cs typeface="+mn-cs"/>
      </a:defRPr>
    </a:lvl1pPr>
    <a:lvl2pPr marL="457200" algn="l" rtl="0" fontAlgn="base">
      <a:spcBef>
        <a:spcPct val="0"/>
      </a:spcBef>
      <a:spcAft>
        <a:spcPct val="0"/>
      </a:spcAft>
      <a:defRPr sz="1200" kern="1200">
        <a:solidFill>
          <a:schemeClr val="tx1"/>
        </a:solidFill>
        <a:latin typeface="Arial" charset="0"/>
        <a:ea typeface="+mn-ea"/>
        <a:cs typeface="+mn-cs"/>
      </a:defRPr>
    </a:lvl2pPr>
    <a:lvl3pPr marL="914400" algn="l" rtl="0" fontAlgn="base">
      <a:spcBef>
        <a:spcPct val="0"/>
      </a:spcBef>
      <a:spcAft>
        <a:spcPct val="0"/>
      </a:spcAft>
      <a:defRPr sz="1200" kern="1200">
        <a:solidFill>
          <a:schemeClr val="tx1"/>
        </a:solidFill>
        <a:latin typeface="Arial" charset="0"/>
        <a:ea typeface="+mn-ea"/>
        <a:cs typeface="+mn-cs"/>
      </a:defRPr>
    </a:lvl3pPr>
    <a:lvl4pPr marL="1371600" algn="l" rtl="0" fontAlgn="base">
      <a:spcBef>
        <a:spcPct val="0"/>
      </a:spcBef>
      <a:spcAft>
        <a:spcPct val="0"/>
      </a:spcAft>
      <a:defRPr sz="1200" kern="1200">
        <a:solidFill>
          <a:schemeClr val="tx1"/>
        </a:solidFill>
        <a:latin typeface="Arial" charset="0"/>
        <a:ea typeface="+mn-ea"/>
        <a:cs typeface="+mn-cs"/>
      </a:defRPr>
    </a:lvl4pPr>
    <a:lvl5pPr marL="1828800" algn="l" rtl="0" fontAlgn="base">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661" y="2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lvl1pPr>
          </a:lstStyle>
          <a:p>
            <a:pPr>
              <a:defRPr/>
            </a:pPr>
            <a:endParaRPr lang="en-US"/>
          </a:p>
        </p:txBody>
      </p:sp>
      <p:sp>
        <p:nvSpPr>
          <p:cNvPr id="2560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a:lvl1pPr>
          </a:lstStyle>
          <a:p>
            <a:pPr>
              <a:defRPr/>
            </a:pPr>
            <a:fld id="{7026DF53-351C-4D5B-81A4-32D440022A97}" type="slidenum">
              <a:rPr lang="en-US"/>
              <a:pPr>
                <a:defRPr/>
              </a:pPr>
              <a:t>‹#›</a:t>
            </a:fld>
            <a:endParaRPr lang="en-US"/>
          </a:p>
        </p:txBody>
      </p:sp>
    </p:spTree>
    <p:extLst>
      <p:ext uri="{BB962C8B-B14F-4D97-AF65-F5344CB8AC3E}">
        <p14:creationId xmlns:p14="http://schemas.microsoft.com/office/powerpoint/2010/main" val="40861817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5" name="Slide Number Placeholder 4"/>
          <p:cNvSpPr>
            <a:spLocks noGrp="1"/>
          </p:cNvSpPr>
          <p:nvPr>
            <p:ph type="sldNum" sz="quarter" idx="11"/>
          </p:nvPr>
        </p:nvSpPr>
        <p:spPr/>
        <p:txBody>
          <a:bodyPr/>
          <a:lstStyle>
            <a:lvl1pPr>
              <a:defRPr/>
            </a:lvl1pPr>
          </a:lstStyle>
          <a:p>
            <a:pPr>
              <a:defRPr/>
            </a:pPr>
            <a:fld id="{00548D80-B4FB-4E19-A3CC-5DE31A006B29}" type="slidenum">
              <a:rPr lang="en-US"/>
              <a:pPr>
                <a:defRPr/>
              </a:pPr>
              <a:t>‹#›</a:t>
            </a:fld>
            <a:endParaRPr lang="en-US"/>
          </a:p>
        </p:txBody>
      </p:sp>
    </p:spTree>
    <p:extLst>
      <p:ext uri="{BB962C8B-B14F-4D97-AF65-F5344CB8AC3E}">
        <p14:creationId xmlns:p14="http://schemas.microsoft.com/office/powerpoint/2010/main" val="2397106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5" name="Slide Number Placeholder 4"/>
          <p:cNvSpPr>
            <a:spLocks noGrp="1"/>
          </p:cNvSpPr>
          <p:nvPr>
            <p:ph type="sldNum" sz="quarter" idx="11"/>
          </p:nvPr>
        </p:nvSpPr>
        <p:spPr/>
        <p:txBody>
          <a:bodyPr/>
          <a:lstStyle>
            <a:lvl1pPr>
              <a:defRPr/>
            </a:lvl1pPr>
          </a:lstStyle>
          <a:p>
            <a:pPr>
              <a:defRPr/>
            </a:pPr>
            <a:fld id="{B0526840-36CF-4AE7-8D93-CC8ED97A1616}" type="slidenum">
              <a:rPr lang="en-US"/>
              <a:pPr>
                <a:defRPr/>
              </a:pPr>
              <a:t>‹#›</a:t>
            </a:fld>
            <a:endParaRPr lang="en-US"/>
          </a:p>
        </p:txBody>
      </p:sp>
    </p:spTree>
    <p:extLst>
      <p:ext uri="{BB962C8B-B14F-4D97-AF65-F5344CB8AC3E}">
        <p14:creationId xmlns:p14="http://schemas.microsoft.com/office/powerpoint/2010/main" val="962367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211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211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5" name="Slide Number Placeholder 4"/>
          <p:cNvSpPr>
            <a:spLocks noGrp="1"/>
          </p:cNvSpPr>
          <p:nvPr>
            <p:ph type="sldNum" sz="quarter" idx="11"/>
          </p:nvPr>
        </p:nvSpPr>
        <p:spPr/>
        <p:txBody>
          <a:bodyPr/>
          <a:lstStyle>
            <a:lvl1pPr>
              <a:defRPr/>
            </a:lvl1pPr>
          </a:lstStyle>
          <a:p>
            <a:pPr>
              <a:defRPr/>
            </a:pPr>
            <a:fld id="{E819E485-AFE0-49CC-ABA8-20E8989A1386}" type="slidenum">
              <a:rPr lang="en-US"/>
              <a:pPr>
                <a:defRPr/>
              </a:pPr>
              <a:t>‹#›</a:t>
            </a:fld>
            <a:endParaRPr lang="en-US"/>
          </a:p>
        </p:txBody>
      </p:sp>
    </p:spTree>
    <p:extLst>
      <p:ext uri="{BB962C8B-B14F-4D97-AF65-F5344CB8AC3E}">
        <p14:creationId xmlns:p14="http://schemas.microsoft.com/office/powerpoint/2010/main" val="1601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5" name="Slide Number Placeholder 4"/>
          <p:cNvSpPr>
            <a:spLocks noGrp="1"/>
          </p:cNvSpPr>
          <p:nvPr>
            <p:ph type="sldNum" sz="quarter" idx="11"/>
          </p:nvPr>
        </p:nvSpPr>
        <p:spPr/>
        <p:txBody>
          <a:bodyPr/>
          <a:lstStyle>
            <a:lvl1pPr>
              <a:defRPr/>
            </a:lvl1pPr>
          </a:lstStyle>
          <a:p>
            <a:pPr>
              <a:defRPr/>
            </a:pPr>
            <a:fld id="{E0AC9460-315A-4319-93C0-8304E4AA667A}" type="slidenum">
              <a:rPr lang="en-US"/>
              <a:pPr>
                <a:defRPr/>
              </a:pPr>
              <a:t>‹#›</a:t>
            </a:fld>
            <a:endParaRPr lang="en-US"/>
          </a:p>
        </p:txBody>
      </p:sp>
    </p:spTree>
    <p:extLst>
      <p:ext uri="{BB962C8B-B14F-4D97-AF65-F5344CB8AC3E}">
        <p14:creationId xmlns:p14="http://schemas.microsoft.com/office/powerpoint/2010/main" val="2364966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5" name="Slide Number Placeholder 4"/>
          <p:cNvSpPr>
            <a:spLocks noGrp="1"/>
          </p:cNvSpPr>
          <p:nvPr>
            <p:ph type="sldNum" sz="quarter" idx="11"/>
          </p:nvPr>
        </p:nvSpPr>
        <p:spPr/>
        <p:txBody>
          <a:bodyPr/>
          <a:lstStyle>
            <a:lvl1pPr>
              <a:defRPr/>
            </a:lvl1pPr>
          </a:lstStyle>
          <a:p>
            <a:pPr>
              <a:defRPr/>
            </a:pPr>
            <a:fld id="{F3FEE8F1-8E1F-4BB9-80F2-130A2738A5C2}" type="slidenum">
              <a:rPr lang="en-US"/>
              <a:pPr>
                <a:defRPr/>
              </a:pPr>
              <a:t>‹#›</a:t>
            </a:fld>
            <a:endParaRPr lang="en-US"/>
          </a:p>
        </p:txBody>
      </p:sp>
    </p:spTree>
    <p:extLst>
      <p:ext uri="{BB962C8B-B14F-4D97-AF65-F5344CB8AC3E}">
        <p14:creationId xmlns:p14="http://schemas.microsoft.com/office/powerpoint/2010/main" val="2793271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6" name="Slide Number Placeholder 5"/>
          <p:cNvSpPr>
            <a:spLocks noGrp="1"/>
          </p:cNvSpPr>
          <p:nvPr>
            <p:ph type="sldNum" sz="quarter" idx="11"/>
          </p:nvPr>
        </p:nvSpPr>
        <p:spPr/>
        <p:txBody>
          <a:bodyPr/>
          <a:lstStyle>
            <a:lvl1pPr>
              <a:defRPr/>
            </a:lvl1pPr>
          </a:lstStyle>
          <a:p>
            <a:pPr>
              <a:defRPr/>
            </a:pPr>
            <a:fld id="{20DC0552-E619-4837-8224-5C120EF5F8D3}" type="slidenum">
              <a:rPr lang="en-US"/>
              <a:pPr>
                <a:defRPr/>
              </a:pPr>
              <a:t>‹#›</a:t>
            </a:fld>
            <a:endParaRPr lang="en-US"/>
          </a:p>
        </p:txBody>
      </p:sp>
    </p:spTree>
    <p:extLst>
      <p:ext uri="{BB962C8B-B14F-4D97-AF65-F5344CB8AC3E}">
        <p14:creationId xmlns:p14="http://schemas.microsoft.com/office/powerpoint/2010/main" val="3662878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8" name="Slide Number Placeholder 7"/>
          <p:cNvSpPr>
            <a:spLocks noGrp="1"/>
          </p:cNvSpPr>
          <p:nvPr>
            <p:ph type="sldNum" sz="quarter" idx="11"/>
          </p:nvPr>
        </p:nvSpPr>
        <p:spPr/>
        <p:txBody>
          <a:bodyPr/>
          <a:lstStyle>
            <a:lvl1pPr>
              <a:defRPr/>
            </a:lvl1pPr>
          </a:lstStyle>
          <a:p>
            <a:pPr>
              <a:defRPr/>
            </a:pPr>
            <a:fld id="{C53DDD32-4D19-4675-9D5E-D649218E4AA4}" type="slidenum">
              <a:rPr lang="en-US"/>
              <a:pPr>
                <a:defRPr/>
              </a:pPr>
              <a:t>‹#›</a:t>
            </a:fld>
            <a:endParaRPr lang="en-US"/>
          </a:p>
        </p:txBody>
      </p:sp>
    </p:spTree>
    <p:extLst>
      <p:ext uri="{BB962C8B-B14F-4D97-AF65-F5344CB8AC3E}">
        <p14:creationId xmlns:p14="http://schemas.microsoft.com/office/powerpoint/2010/main" val="2257368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4" name="Slide Number Placeholder 3"/>
          <p:cNvSpPr>
            <a:spLocks noGrp="1"/>
          </p:cNvSpPr>
          <p:nvPr>
            <p:ph type="sldNum" sz="quarter" idx="11"/>
          </p:nvPr>
        </p:nvSpPr>
        <p:spPr/>
        <p:txBody>
          <a:bodyPr/>
          <a:lstStyle>
            <a:lvl1pPr>
              <a:defRPr/>
            </a:lvl1pPr>
          </a:lstStyle>
          <a:p>
            <a:pPr>
              <a:defRPr/>
            </a:pPr>
            <a:fld id="{6EE51ADE-9A3B-4760-8866-A38556F08E2C}" type="slidenum">
              <a:rPr lang="en-US"/>
              <a:pPr>
                <a:defRPr/>
              </a:pPr>
              <a:t>‹#›</a:t>
            </a:fld>
            <a:endParaRPr lang="en-US"/>
          </a:p>
        </p:txBody>
      </p:sp>
    </p:spTree>
    <p:extLst>
      <p:ext uri="{BB962C8B-B14F-4D97-AF65-F5344CB8AC3E}">
        <p14:creationId xmlns:p14="http://schemas.microsoft.com/office/powerpoint/2010/main" val="61713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3" name="Slide Number Placeholder 2"/>
          <p:cNvSpPr>
            <a:spLocks noGrp="1"/>
          </p:cNvSpPr>
          <p:nvPr>
            <p:ph type="sldNum" sz="quarter" idx="11"/>
          </p:nvPr>
        </p:nvSpPr>
        <p:spPr/>
        <p:txBody>
          <a:bodyPr/>
          <a:lstStyle>
            <a:lvl1pPr>
              <a:defRPr/>
            </a:lvl1pPr>
          </a:lstStyle>
          <a:p>
            <a:pPr>
              <a:defRPr/>
            </a:pPr>
            <a:fld id="{AD283172-A391-4246-B50A-464E54E56548}" type="slidenum">
              <a:rPr lang="en-US"/>
              <a:pPr>
                <a:defRPr/>
              </a:pPr>
              <a:t>‹#›</a:t>
            </a:fld>
            <a:endParaRPr lang="en-US"/>
          </a:p>
        </p:txBody>
      </p:sp>
    </p:spTree>
    <p:extLst>
      <p:ext uri="{BB962C8B-B14F-4D97-AF65-F5344CB8AC3E}">
        <p14:creationId xmlns:p14="http://schemas.microsoft.com/office/powerpoint/2010/main" val="371784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6" name="Slide Number Placeholder 5"/>
          <p:cNvSpPr>
            <a:spLocks noGrp="1"/>
          </p:cNvSpPr>
          <p:nvPr>
            <p:ph type="sldNum" sz="quarter" idx="11"/>
          </p:nvPr>
        </p:nvSpPr>
        <p:spPr/>
        <p:txBody>
          <a:bodyPr/>
          <a:lstStyle>
            <a:lvl1pPr>
              <a:defRPr/>
            </a:lvl1pPr>
          </a:lstStyle>
          <a:p>
            <a:pPr>
              <a:defRPr/>
            </a:pPr>
            <a:fld id="{13F4B4FD-4BE2-4632-962E-C84D6A63132A}" type="slidenum">
              <a:rPr lang="en-US"/>
              <a:pPr>
                <a:defRPr/>
              </a:pPr>
              <a:t>‹#›</a:t>
            </a:fld>
            <a:endParaRPr lang="en-US"/>
          </a:p>
        </p:txBody>
      </p:sp>
    </p:spTree>
    <p:extLst>
      <p:ext uri="{BB962C8B-B14F-4D97-AF65-F5344CB8AC3E}">
        <p14:creationId xmlns:p14="http://schemas.microsoft.com/office/powerpoint/2010/main" val="3051858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p>
        </p:txBody>
      </p:sp>
      <p:sp>
        <p:nvSpPr>
          <p:cNvPr id="6" name="Slide Number Placeholder 5"/>
          <p:cNvSpPr>
            <a:spLocks noGrp="1"/>
          </p:cNvSpPr>
          <p:nvPr>
            <p:ph type="sldNum" sz="quarter" idx="11"/>
          </p:nvPr>
        </p:nvSpPr>
        <p:spPr/>
        <p:txBody>
          <a:bodyPr/>
          <a:lstStyle>
            <a:lvl1pPr>
              <a:defRPr/>
            </a:lvl1pPr>
          </a:lstStyle>
          <a:p>
            <a:pPr>
              <a:defRPr/>
            </a:pPr>
            <a:fld id="{6B9E371D-06FD-404F-BE39-1B870ED81230}" type="slidenum">
              <a:rPr lang="en-US"/>
              <a:pPr>
                <a:defRPr/>
              </a:pPr>
              <a:t>‹#›</a:t>
            </a:fld>
            <a:endParaRPr lang="en-US"/>
          </a:p>
        </p:txBody>
      </p:sp>
    </p:spTree>
    <p:extLst>
      <p:ext uri="{BB962C8B-B14F-4D97-AF65-F5344CB8AC3E}">
        <p14:creationId xmlns:p14="http://schemas.microsoft.com/office/powerpoint/2010/main" val="80394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2895600" y="6096000"/>
            <a:ext cx="32766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006600"/>
                </a:solidFill>
                <a:ea typeface="宋体" pitchFamily="2" charset="-122"/>
              </a:defRPr>
            </a:lvl1pPr>
          </a:lstStyle>
          <a:p>
            <a:pPr>
              <a:defRPr/>
            </a:pPr>
            <a:r>
              <a:rPr lang="en-US" altLang="zh-CN"/>
              <a:t>Yi Ji</a:t>
            </a:r>
          </a:p>
          <a:p>
            <a:pPr>
              <a:defRPr/>
            </a:pPr>
            <a:r>
              <a:rPr lang="en-US" altLang="zh-CN"/>
              <a:t>Dept. of Physics and Astronomy</a:t>
            </a:r>
          </a:p>
          <a:p>
            <a:pPr>
              <a:defRPr/>
            </a:pPr>
            <a:r>
              <a:rPr lang="en-US" altLang="zh-CN"/>
              <a:t>University of Delaware</a:t>
            </a:r>
            <a:endParaRPr lang="en-US">
              <a:ea typeface="+mn-ea"/>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BE258364-A529-4863-B46B-D3D7FDBA6B0B}" type="slidenum">
              <a:rPr lang="en-US"/>
              <a:pPr>
                <a:defRPr/>
              </a:pPr>
              <a:t>‹#›</a:t>
            </a:fld>
            <a:endParaRPr lang="en-US"/>
          </a:p>
        </p:txBody>
      </p:sp>
      <p:pic>
        <p:nvPicPr>
          <p:cNvPr id="2" name="Picture 8"/>
          <p:cNvPicPr>
            <a:picLocks noChangeAspect="1" noChangeArrowheads="1"/>
          </p:cNvPicPr>
          <p:nvPr userDrawn="1"/>
        </p:nvPicPr>
        <p:blipFill>
          <a:blip r:embed="rId13">
            <a:extLst>
              <a:ext uri="{28A0092B-C50C-407E-A947-70E740481C1C}">
                <a14:useLocalDpi xmlns:a14="http://schemas.microsoft.com/office/drawing/2010/main" val="0"/>
              </a:ext>
            </a:extLst>
          </a:blip>
          <a:srcRect l="15958" t="28625" r="15958" b="31679"/>
          <a:stretch>
            <a:fillRect/>
          </a:stretch>
        </p:blipFill>
        <p:spPr bwMode="auto">
          <a:xfrm>
            <a:off x="304800" y="5929313"/>
            <a:ext cx="2286000"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wm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B9B60433-04AC-466F-AAC5-AC3A9DFCA611}" type="slidenum">
              <a:rPr lang="en-US" sz="1400" smtClean="0"/>
              <a:pPr eaLnBrk="1" hangingPunct="1"/>
              <a:t>1</a:t>
            </a:fld>
            <a:endParaRPr lang="en-US" sz="1400" smtClean="0"/>
          </a:p>
        </p:txBody>
      </p:sp>
      <p:sp>
        <p:nvSpPr>
          <p:cNvPr id="13315" name="Text Box 6"/>
          <p:cNvSpPr txBox="1">
            <a:spLocks noChangeArrowheads="1"/>
          </p:cNvSpPr>
          <p:nvPr/>
        </p:nvSpPr>
        <p:spPr bwMode="auto">
          <a:xfrm>
            <a:off x="2927567" y="333671"/>
            <a:ext cx="2963863"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a:solidFill>
                  <a:srgbClr val="FF3300"/>
                </a:solidFill>
                <a:ea typeface="宋体" pitchFamily="2" charset="-122"/>
              </a:rPr>
              <a:t>PHYS 208 ELVIS II GUIDE</a:t>
            </a:r>
          </a:p>
        </p:txBody>
      </p:sp>
      <p:sp>
        <p:nvSpPr>
          <p:cNvPr id="13316" name="Text Box 8"/>
          <p:cNvSpPr txBox="1">
            <a:spLocks noChangeArrowheads="1"/>
          </p:cNvSpPr>
          <p:nvPr/>
        </p:nvSpPr>
        <p:spPr bwMode="auto">
          <a:xfrm>
            <a:off x="609600" y="829182"/>
            <a:ext cx="80772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ELVIS </a:t>
            </a:r>
            <a:r>
              <a:rPr lang="en-US" altLang="zh-CN" dirty="0">
                <a:ea typeface="宋体" pitchFamily="2" charset="-122"/>
                <a:sym typeface="Symbol" pitchFamily="18" charset="2"/>
              </a:rPr>
              <a:t></a:t>
            </a:r>
            <a:r>
              <a:rPr lang="en-US" altLang="zh-CN" dirty="0">
                <a:ea typeface="宋体" pitchFamily="2" charset="-122"/>
              </a:rPr>
              <a:t> is the acronym for Educational Laboratory Virtual Instrumentation Suite, developed by National Instruments. It is a platform that integrates 12 typical electronics for use to use.</a:t>
            </a:r>
            <a:endParaRPr lang="en-US" dirty="0"/>
          </a:p>
        </p:txBody>
      </p:sp>
      <p:grpSp>
        <p:nvGrpSpPr>
          <p:cNvPr id="2" name="Group 1"/>
          <p:cNvGrpSpPr/>
          <p:nvPr/>
        </p:nvGrpSpPr>
        <p:grpSpPr>
          <a:xfrm>
            <a:off x="648204" y="1291144"/>
            <a:ext cx="8147493" cy="4728654"/>
            <a:chOff x="648204" y="1291144"/>
            <a:chExt cx="8147493" cy="4728654"/>
          </a:xfrm>
        </p:grpSpPr>
        <p:pic>
          <p:nvPicPr>
            <p:cNvPr id="13318" name="Picture 5" descr="Lab pictures 1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677" y="2075539"/>
              <a:ext cx="5288083" cy="394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Line 6"/>
            <p:cNvSpPr>
              <a:spLocks noChangeShapeType="1"/>
            </p:cNvSpPr>
            <p:nvPr/>
          </p:nvSpPr>
          <p:spPr bwMode="auto">
            <a:xfrm flipV="1">
              <a:off x="6182152" y="1786705"/>
              <a:ext cx="0" cy="417077"/>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Text Box 8"/>
            <p:cNvSpPr txBox="1">
              <a:spLocks noChangeArrowheads="1"/>
            </p:cNvSpPr>
            <p:nvPr/>
          </p:nvSpPr>
          <p:spPr bwMode="auto">
            <a:xfrm>
              <a:off x="5257800" y="1291144"/>
              <a:ext cx="26079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Main power </a:t>
              </a:r>
              <a:r>
                <a:rPr lang="en-US" altLang="zh-CN" dirty="0" smtClean="0">
                  <a:ea typeface="宋体" pitchFamily="2" charset="-122"/>
                </a:rPr>
                <a:t>switch (supplies board functions- DMM, FGEN, etc.)</a:t>
              </a:r>
              <a:endParaRPr lang="en-US" dirty="0"/>
            </a:p>
          </p:txBody>
        </p:sp>
        <p:sp>
          <p:nvSpPr>
            <p:cNvPr id="13321" name="Line 9"/>
            <p:cNvSpPr>
              <a:spLocks noChangeShapeType="1"/>
            </p:cNvSpPr>
            <p:nvPr/>
          </p:nvSpPr>
          <p:spPr bwMode="auto">
            <a:xfrm flipH="1" flipV="1">
              <a:off x="1443990" y="3448652"/>
              <a:ext cx="842009" cy="537118"/>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2" name="Line 10"/>
            <p:cNvSpPr>
              <a:spLocks noChangeShapeType="1"/>
            </p:cNvSpPr>
            <p:nvPr/>
          </p:nvSpPr>
          <p:spPr bwMode="auto">
            <a:xfrm flipH="1">
              <a:off x="1443988" y="4101640"/>
              <a:ext cx="842011" cy="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3" name="Line 11"/>
            <p:cNvSpPr>
              <a:spLocks noChangeShapeType="1"/>
            </p:cNvSpPr>
            <p:nvPr/>
          </p:nvSpPr>
          <p:spPr bwMode="auto">
            <a:xfrm flipH="1">
              <a:off x="1443989" y="4291599"/>
              <a:ext cx="842011" cy="428871"/>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2"/>
            <p:cNvSpPr>
              <a:spLocks noChangeShapeType="1"/>
            </p:cNvSpPr>
            <p:nvPr/>
          </p:nvSpPr>
          <p:spPr bwMode="auto">
            <a:xfrm flipH="1" flipV="1">
              <a:off x="3903838" y="1728210"/>
              <a:ext cx="0" cy="1539790"/>
            </a:xfrm>
            <a:prstGeom prst="line">
              <a:avLst/>
            </a:prstGeom>
            <a:noFill/>
            <a:ln w="254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5" name="Text Box 13"/>
            <p:cNvSpPr txBox="1">
              <a:spLocks noChangeArrowheads="1"/>
            </p:cNvSpPr>
            <p:nvPr/>
          </p:nvSpPr>
          <p:spPr bwMode="auto">
            <a:xfrm>
              <a:off x="3769995" y="1451212"/>
              <a:ext cx="141160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Prototyping board</a:t>
              </a:r>
              <a:endParaRPr lang="en-US" dirty="0"/>
            </a:p>
          </p:txBody>
        </p:sp>
        <p:sp>
          <p:nvSpPr>
            <p:cNvPr id="13326" name="Text Box 14"/>
            <p:cNvSpPr txBox="1">
              <a:spLocks noChangeArrowheads="1"/>
            </p:cNvSpPr>
            <p:nvPr/>
          </p:nvSpPr>
          <p:spPr bwMode="auto">
            <a:xfrm>
              <a:off x="664737" y="2802320"/>
              <a:ext cx="11703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Digital multimeter (DMM) V</a:t>
              </a:r>
              <a:r>
                <a:rPr lang="en-US" altLang="zh-CN" dirty="0">
                  <a:ea typeface="宋体" pitchFamily="2" charset="-122"/>
                  <a:sym typeface="Symbol" pitchFamily="18" charset="2"/>
                </a:rPr>
                <a:t> terminal</a:t>
              </a:r>
              <a:endParaRPr lang="en-US" dirty="0">
                <a:sym typeface="Symbol" pitchFamily="18" charset="2"/>
              </a:endParaRPr>
            </a:p>
          </p:txBody>
        </p:sp>
        <p:sp>
          <p:nvSpPr>
            <p:cNvPr id="13327" name="Text Box 15"/>
            <p:cNvSpPr txBox="1">
              <a:spLocks noChangeArrowheads="1"/>
            </p:cNvSpPr>
            <p:nvPr/>
          </p:nvSpPr>
          <p:spPr bwMode="auto">
            <a:xfrm>
              <a:off x="664737" y="3778475"/>
              <a:ext cx="93099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DMM Common terminal </a:t>
              </a:r>
              <a:endParaRPr lang="en-US" dirty="0"/>
            </a:p>
          </p:txBody>
        </p:sp>
        <p:sp>
          <p:nvSpPr>
            <p:cNvPr id="13328" name="Text Box 16"/>
            <p:cNvSpPr txBox="1">
              <a:spLocks noChangeArrowheads="1"/>
            </p:cNvSpPr>
            <p:nvPr/>
          </p:nvSpPr>
          <p:spPr bwMode="auto">
            <a:xfrm>
              <a:off x="664737" y="4669709"/>
              <a:ext cx="9417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DMM A terminal</a:t>
              </a:r>
              <a:endParaRPr lang="en-US" dirty="0"/>
            </a:p>
          </p:txBody>
        </p:sp>
        <p:sp>
          <p:nvSpPr>
            <p:cNvPr id="13329" name="Line 17"/>
            <p:cNvSpPr>
              <a:spLocks noChangeShapeType="1"/>
            </p:cNvSpPr>
            <p:nvPr/>
          </p:nvSpPr>
          <p:spPr bwMode="auto">
            <a:xfrm flipV="1">
              <a:off x="6232079" y="1995242"/>
              <a:ext cx="1127760" cy="90305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Text Box 18"/>
            <p:cNvSpPr txBox="1">
              <a:spLocks noChangeArrowheads="1"/>
            </p:cNvSpPr>
            <p:nvPr/>
          </p:nvSpPr>
          <p:spPr bwMode="auto">
            <a:xfrm>
              <a:off x="7385997" y="1786705"/>
              <a:ext cx="1409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smtClean="0">
                  <a:ea typeface="宋体" pitchFamily="2" charset="-122"/>
                </a:rPr>
                <a:t>Prototyping board </a:t>
              </a:r>
              <a:r>
                <a:rPr lang="en-US" altLang="zh-CN" dirty="0">
                  <a:ea typeface="宋体" pitchFamily="2" charset="-122"/>
                </a:rPr>
                <a:t>p</a:t>
              </a:r>
              <a:r>
                <a:rPr lang="en-US" altLang="zh-CN" dirty="0" smtClean="0">
                  <a:ea typeface="宋体" pitchFamily="2" charset="-122"/>
                </a:rPr>
                <a:t>ower switch (supplies voltage)</a:t>
              </a:r>
              <a:endParaRPr lang="en-US" dirty="0"/>
            </a:p>
          </p:txBody>
        </p:sp>
        <p:sp>
          <p:nvSpPr>
            <p:cNvPr id="13331" name="Line 19"/>
            <p:cNvSpPr>
              <a:spLocks noChangeShapeType="1"/>
            </p:cNvSpPr>
            <p:nvPr/>
          </p:nvSpPr>
          <p:spPr bwMode="auto">
            <a:xfrm flipH="1" flipV="1">
              <a:off x="2819400" y="1786706"/>
              <a:ext cx="11227" cy="1373109"/>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Text Box 20"/>
            <p:cNvSpPr txBox="1">
              <a:spLocks noChangeArrowheads="1"/>
            </p:cNvSpPr>
            <p:nvPr/>
          </p:nvSpPr>
          <p:spPr bwMode="auto">
            <a:xfrm>
              <a:off x="2091530" y="1343046"/>
              <a:ext cx="13374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a:ea typeface="宋体" pitchFamily="2" charset="-122"/>
                </a:rPr>
                <a:t>Four banana plugs (A, B, C, D)</a:t>
              </a:r>
              <a:endParaRPr lang="en-US" dirty="0"/>
            </a:p>
          </p:txBody>
        </p:sp>
        <p:sp>
          <p:nvSpPr>
            <p:cNvPr id="13334" name="Text Box 23"/>
            <p:cNvSpPr txBox="1">
              <a:spLocks noChangeArrowheads="1"/>
            </p:cNvSpPr>
            <p:nvPr/>
          </p:nvSpPr>
          <p:spPr bwMode="auto">
            <a:xfrm>
              <a:off x="3738782" y="3608507"/>
              <a:ext cx="16818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3200" b="1" dirty="0" smtClean="0">
                  <a:solidFill>
                    <a:srgbClr val="FF0000"/>
                  </a:solidFill>
                  <a:ea typeface="宋体" pitchFamily="2" charset="-122"/>
                </a:rPr>
                <a:t>ELVIS </a:t>
              </a:r>
              <a:r>
                <a:rPr lang="en-US" altLang="zh-CN" sz="3200" b="1" dirty="0" smtClean="0">
                  <a:solidFill>
                    <a:srgbClr val="FF0000"/>
                  </a:solidFill>
                  <a:ea typeface="宋体" pitchFamily="2" charset="-122"/>
                  <a:sym typeface="Symbol" pitchFamily="18" charset="2"/>
                </a:rPr>
                <a:t>II</a:t>
              </a:r>
              <a:endParaRPr lang="en-US" sz="3200" b="1" dirty="0">
                <a:solidFill>
                  <a:srgbClr val="FF0000"/>
                </a:solidFill>
                <a:sym typeface="Symbol" pitchFamily="18" charset="2"/>
              </a:endParaRPr>
            </a:p>
          </p:txBody>
        </p:sp>
        <p:sp>
          <p:nvSpPr>
            <p:cNvPr id="25" name="Rectangle 24"/>
            <p:cNvSpPr/>
            <p:nvPr/>
          </p:nvSpPr>
          <p:spPr>
            <a:xfrm>
              <a:off x="2635771" y="3138972"/>
              <a:ext cx="336029" cy="84679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209800" y="3268001"/>
              <a:ext cx="336029" cy="4492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ne 19"/>
            <p:cNvSpPr>
              <a:spLocks noChangeShapeType="1"/>
            </p:cNvSpPr>
            <p:nvPr/>
          </p:nvSpPr>
          <p:spPr bwMode="auto">
            <a:xfrm flipH="1" flipV="1">
              <a:off x="1443990" y="2473262"/>
              <a:ext cx="765810" cy="804848"/>
            </a:xfrm>
            <a:prstGeom prst="line">
              <a:avLst/>
            </a:prstGeom>
            <a:noFill/>
            <a:ln w="254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0"/>
            <p:cNvSpPr txBox="1">
              <a:spLocks noChangeArrowheads="1"/>
            </p:cNvSpPr>
            <p:nvPr/>
          </p:nvSpPr>
          <p:spPr bwMode="auto">
            <a:xfrm>
              <a:off x="664737" y="1451212"/>
              <a:ext cx="951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smtClean="0">
                  <a:ea typeface="宋体" pitchFamily="2" charset="-122"/>
                </a:rPr>
                <a:t>Function Generator</a:t>
              </a:r>
              <a:endParaRPr lang="en-US" dirty="0"/>
            </a:p>
          </p:txBody>
        </p:sp>
        <p:sp>
          <p:nvSpPr>
            <p:cNvPr id="29" name="Text Box 20"/>
            <p:cNvSpPr txBox="1">
              <a:spLocks noChangeArrowheads="1"/>
            </p:cNvSpPr>
            <p:nvPr/>
          </p:nvSpPr>
          <p:spPr bwMode="auto">
            <a:xfrm>
              <a:off x="648204" y="2129135"/>
              <a:ext cx="118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dirty="0" smtClean="0">
                  <a:ea typeface="宋体" pitchFamily="2" charset="-122"/>
                </a:rPr>
                <a:t>Oscilloscope Channels</a:t>
              </a:r>
              <a:endParaRPr lang="en-US" dirty="0"/>
            </a:p>
          </p:txBody>
        </p:sp>
        <p:sp>
          <p:nvSpPr>
            <p:cNvPr id="30" name="Rectangle 29"/>
            <p:cNvSpPr/>
            <p:nvPr/>
          </p:nvSpPr>
          <p:spPr>
            <a:xfrm>
              <a:off x="2286000" y="3817989"/>
              <a:ext cx="336029" cy="60681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09800" y="2992962"/>
              <a:ext cx="336029" cy="173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ne 19"/>
            <p:cNvSpPr>
              <a:spLocks noChangeShapeType="1"/>
            </p:cNvSpPr>
            <p:nvPr/>
          </p:nvSpPr>
          <p:spPr bwMode="auto">
            <a:xfrm flipH="1" flipV="1">
              <a:off x="1447800" y="1682044"/>
              <a:ext cx="765810" cy="131091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1"/>
          <p:cNvSpPr>
            <a:spLocks noGrp="1"/>
          </p:cNvSpPr>
          <p:nvPr>
            <p:ph type="ftr" sz="quarter" idx="10"/>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000" smtClean="0">
                <a:solidFill>
                  <a:srgbClr val="006600"/>
                </a:solidFill>
              </a:rPr>
              <a:t>Yi Ji</a:t>
            </a:r>
          </a:p>
          <a:p>
            <a:pPr eaLnBrk="1" hangingPunct="1"/>
            <a:r>
              <a:rPr lang="en-US" altLang="zh-CN" sz="1000" smtClean="0">
                <a:solidFill>
                  <a:srgbClr val="006600"/>
                </a:solidFill>
              </a:rPr>
              <a:t>Dept. of Physics and Astronomy</a:t>
            </a:r>
          </a:p>
          <a:p>
            <a:pPr eaLnBrk="1" hangingPunct="1"/>
            <a:r>
              <a:rPr lang="en-US" altLang="zh-CN" sz="1000" smtClean="0">
                <a:solidFill>
                  <a:srgbClr val="006600"/>
                </a:solidFill>
              </a:rPr>
              <a:t>University of Delaware</a:t>
            </a:r>
            <a:endParaRPr lang="en-US" sz="1000" smtClean="0">
              <a:solidFill>
                <a:srgbClr val="006600"/>
              </a:solidFill>
            </a:endParaRPr>
          </a:p>
        </p:txBody>
      </p:sp>
      <p:sp>
        <p:nvSpPr>
          <p:cNvPr id="17411"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C746984D-59E7-420F-A06D-A16FA2BB442F}" type="slidenum">
              <a:rPr lang="en-US" sz="1400" smtClean="0"/>
              <a:pPr eaLnBrk="1" hangingPunct="1"/>
              <a:t>10</a:t>
            </a:fld>
            <a:endParaRPr lang="en-US" sz="1400" smtClean="0"/>
          </a:p>
        </p:txBody>
      </p:sp>
      <p:sp>
        <p:nvSpPr>
          <p:cNvPr id="17415" name="Text Box 7"/>
          <p:cNvSpPr txBox="1">
            <a:spLocks noChangeArrowheads="1"/>
          </p:cNvSpPr>
          <p:nvPr/>
        </p:nvSpPr>
        <p:spPr bwMode="auto">
          <a:xfrm>
            <a:off x="304800" y="880070"/>
            <a:ext cx="4038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Resistors. Some color-coded, others temperature or light dependent. They may come in many sizes but they all perform in the same way.</a:t>
            </a:r>
            <a:endParaRPr lang="en-US" dirty="0"/>
          </a:p>
        </p:txBody>
      </p:sp>
      <p:sp>
        <p:nvSpPr>
          <p:cNvPr id="9" name="Text Box 7"/>
          <p:cNvSpPr txBox="1">
            <a:spLocks noChangeArrowheads="1"/>
          </p:cNvSpPr>
          <p:nvPr/>
        </p:nvSpPr>
        <p:spPr bwMode="auto">
          <a:xfrm>
            <a:off x="3352800" y="388144"/>
            <a:ext cx="23903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Circuit Components</a:t>
            </a:r>
            <a:endParaRPr lang="en-US" sz="1800" b="1" dirty="0"/>
          </a:p>
        </p:txBody>
      </p:sp>
      <p:pic>
        <p:nvPicPr>
          <p:cNvPr id="17418"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611755" y="4339140"/>
            <a:ext cx="1351377" cy="181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7"/>
          <p:cNvSpPr txBox="1">
            <a:spLocks noChangeArrowheads="1"/>
          </p:cNvSpPr>
          <p:nvPr/>
        </p:nvSpPr>
        <p:spPr bwMode="auto">
          <a:xfrm>
            <a:off x="4950202" y="880015"/>
            <a:ext cx="39513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Capacitors. You might see them in either a flat or cylindrical shape. </a:t>
            </a:r>
            <a:endParaRPr lang="en-US" dirty="0"/>
          </a:p>
        </p:txBody>
      </p:sp>
      <p:sp>
        <p:nvSpPr>
          <p:cNvPr id="14" name="Text Box 7"/>
          <p:cNvSpPr txBox="1">
            <a:spLocks noChangeArrowheads="1"/>
          </p:cNvSpPr>
          <p:nvPr/>
        </p:nvSpPr>
        <p:spPr bwMode="auto">
          <a:xfrm>
            <a:off x="308429" y="4090942"/>
            <a:ext cx="4034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Inductors. These might look like capacitors, but they certainly don’t act like them.</a:t>
            </a:r>
            <a:endParaRPr lang="en-US" dirty="0"/>
          </a:p>
        </p:txBody>
      </p:sp>
      <p:sp>
        <p:nvSpPr>
          <p:cNvPr id="15" name="Text Box 7"/>
          <p:cNvSpPr txBox="1">
            <a:spLocks noChangeArrowheads="1"/>
          </p:cNvSpPr>
          <p:nvPr/>
        </p:nvSpPr>
        <p:spPr bwMode="auto">
          <a:xfrm>
            <a:off x="4950201" y="3140685"/>
            <a:ext cx="3951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They look the same, but these two capacitors are actually different. Measure the capacitors before you use them!</a:t>
            </a:r>
          </a:p>
        </p:txBody>
      </p:sp>
      <p:sp>
        <p:nvSpPr>
          <p:cNvPr id="16" name="Text Box 7"/>
          <p:cNvSpPr txBox="1">
            <a:spLocks noChangeArrowheads="1"/>
          </p:cNvSpPr>
          <p:nvPr/>
        </p:nvSpPr>
        <p:spPr bwMode="auto">
          <a:xfrm>
            <a:off x="304800" y="2895600"/>
            <a:ext cx="4038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While they look different, these two resistors are actually the same. Look at the color codes and measure the resistors before you use them! A color-code is provided in the Resistance lab.</a:t>
            </a:r>
          </a:p>
        </p:txBody>
      </p:sp>
      <p:grpSp>
        <p:nvGrpSpPr>
          <p:cNvPr id="2" name="Group 1"/>
          <p:cNvGrpSpPr/>
          <p:nvPr/>
        </p:nvGrpSpPr>
        <p:grpSpPr>
          <a:xfrm>
            <a:off x="392037" y="1524000"/>
            <a:ext cx="3951363" cy="1329730"/>
            <a:chOff x="304800" y="880070"/>
            <a:chExt cx="3951363" cy="1329730"/>
          </a:xfrm>
        </p:grpSpPr>
        <p:pic>
          <p:nvPicPr>
            <p:cNvPr id="17419"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919" r="13514" b="31275"/>
            <a:stretch/>
          </p:blipFill>
          <p:spPr bwMode="auto">
            <a:xfrm>
              <a:off x="304800" y="880070"/>
              <a:ext cx="3951363" cy="1329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1981200" y="1352307"/>
              <a:ext cx="612488"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5958284" y="1474783"/>
            <a:ext cx="1935197" cy="1565111"/>
            <a:chOff x="6705600" y="2057400"/>
            <a:chExt cx="1935197" cy="1565111"/>
          </a:xfrm>
        </p:grpSpPr>
        <p:pic>
          <p:nvPicPr>
            <p:cNvPr id="1741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890643" y="1872357"/>
              <a:ext cx="1565111" cy="193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6900117" y="2083848"/>
              <a:ext cx="612488" cy="134515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D791C9A1-ECA2-4648-8672-2F076EDD5481}" type="slidenum">
              <a:rPr lang="en-US" sz="1400" smtClean="0"/>
              <a:pPr eaLnBrk="1" hangingPunct="1"/>
              <a:t>2</a:t>
            </a:fld>
            <a:endParaRPr lang="en-US" sz="1400" smtClean="0"/>
          </a:p>
        </p:txBody>
      </p:sp>
      <p:sp>
        <p:nvSpPr>
          <p:cNvPr id="15372" name="Text Box 13"/>
          <p:cNvSpPr txBox="1">
            <a:spLocks noChangeArrowheads="1"/>
          </p:cNvSpPr>
          <p:nvPr/>
        </p:nvSpPr>
        <p:spPr bwMode="auto">
          <a:xfrm>
            <a:off x="2057400" y="412073"/>
            <a:ext cx="50193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Some specifics </a:t>
            </a:r>
            <a:r>
              <a:rPr lang="en-US" altLang="zh-CN" sz="1800" b="1" dirty="0">
                <a:ea typeface="宋体" pitchFamily="2" charset="-122"/>
              </a:rPr>
              <a:t>about the prototyping board</a:t>
            </a:r>
            <a:endParaRPr lang="en-US" sz="1800" b="1" dirty="0"/>
          </a:p>
        </p:txBody>
      </p:sp>
      <p:grpSp>
        <p:nvGrpSpPr>
          <p:cNvPr id="21" name="Group 20"/>
          <p:cNvGrpSpPr/>
          <p:nvPr/>
        </p:nvGrpSpPr>
        <p:grpSpPr>
          <a:xfrm>
            <a:off x="4813987" y="1284656"/>
            <a:ext cx="4028625" cy="4267133"/>
            <a:chOff x="4813987" y="675056"/>
            <a:chExt cx="4028625" cy="4267133"/>
          </a:xfrm>
        </p:grpSpPr>
        <p:sp>
          <p:nvSpPr>
            <p:cNvPr id="15376" name="Text Box 20"/>
            <p:cNvSpPr txBox="1">
              <a:spLocks noChangeArrowheads="1"/>
            </p:cNvSpPr>
            <p:nvPr/>
          </p:nvSpPr>
          <p:spPr bwMode="auto">
            <a:xfrm>
              <a:off x="4813987" y="4111192"/>
              <a:ext cx="2806013" cy="830997"/>
            </a:xfrm>
            <a:prstGeom prst="rect">
              <a:avLst/>
            </a:prstGeom>
            <a:noFill/>
            <a:ln w="952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The (+) and (-) columns are electrically connected, but not to each other. They only carry a voltage if you connect them to a voltage source.</a:t>
              </a:r>
              <a:endParaRPr lang="en-US" dirty="0"/>
            </a:p>
          </p:txBody>
        </p:sp>
        <p:sp>
          <p:nvSpPr>
            <p:cNvPr id="15378" name="Text Box 22"/>
            <p:cNvSpPr txBox="1">
              <a:spLocks noChangeArrowheads="1"/>
            </p:cNvSpPr>
            <p:nvPr/>
          </p:nvSpPr>
          <p:spPr bwMode="auto">
            <a:xfrm>
              <a:off x="7667128" y="4114085"/>
              <a:ext cx="1175484" cy="64633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ABCDE is not connected to FGHIJ.</a:t>
              </a:r>
              <a:endParaRPr lang="en-US" dirty="0"/>
            </a:p>
          </p:txBody>
        </p:sp>
        <p:grpSp>
          <p:nvGrpSpPr>
            <p:cNvPr id="20" name="Group 19"/>
            <p:cNvGrpSpPr/>
            <p:nvPr/>
          </p:nvGrpSpPr>
          <p:grpSpPr>
            <a:xfrm>
              <a:off x="6772275" y="675056"/>
              <a:ext cx="2066925" cy="3367087"/>
              <a:chOff x="6772275" y="675056"/>
              <a:chExt cx="2066925" cy="3367087"/>
            </a:xfrm>
          </p:grpSpPr>
          <p:pic>
            <p:nvPicPr>
              <p:cNvPr id="15386"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275" y="675056"/>
                <a:ext cx="2066925" cy="33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p:nvPr/>
            </p:nvCxnSpPr>
            <p:spPr>
              <a:xfrm>
                <a:off x="7391400" y="1143000"/>
                <a:ext cx="457200" cy="0"/>
              </a:xfrm>
              <a:prstGeom prst="line">
                <a:avLst/>
              </a:prstGeom>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404953" y="3834382"/>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229600" y="3834382"/>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6972300" y="863266"/>
                <a:ext cx="38100" cy="287053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384128" y="1219200"/>
            <a:ext cx="6406202" cy="4655770"/>
            <a:chOff x="384128" y="1219200"/>
            <a:chExt cx="6406202" cy="4655770"/>
          </a:xfrm>
        </p:grpSpPr>
        <p:sp>
          <p:nvSpPr>
            <p:cNvPr id="15371" name="Text Box 12"/>
            <p:cNvSpPr txBox="1">
              <a:spLocks noChangeArrowheads="1"/>
            </p:cNvSpPr>
            <p:nvPr/>
          </p:nvSpPr>
          <p:spPr bwMode="auto">
            <a:xfrm>
              <a:off x="3455774" y="1367135"/>
              <a:ext cx="3334556" cy="461665"/>
            </a:xfrm>
            <a:prstGeom prst="rect">
              <a:avLst/>
            </a:prstGeom>
            <a:noFill/>
            <a:ln w="9525">
              <a:solidFill>
                <a:srgbClr val="FF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The </a:t>
              </a:r>
              <a:r>
                <a:rPr lang="en-US" altLang="zh-CN" dirty="0" smtClean="0">
                  <a:ea typeface="宋体" pitchFamily="2" charset="-122"/>
                </a:rPr>
                <a:t>four - five </a:t>
              </a:r>
              <a:r>
                <a:rPr lang="en-US" altLang="zh-CN" dirty="0">
                  <a:ea typeface="宋体" pitchFamily="2" charset="-122"/>
                </a:rPr>
                <a:t>clips in a row are all electrically </a:t>
              </a:r>
              <a:r>
                <a:rPr lang="en-US" altLang="zh-CN" dirty="0" smtClean="0">
                  <a:ea typeface="宋体" pitchFamily="2" charset="-122"/>
                </a:rPr>
                <a:t>connected.</a:t>
              </a:r>
              <a:endParaRPr lang="en-US" dirty="0"/>
            </a:p>
          </p:txBody>
        </p:sp>
        <p:grpSp>
          <p:nvGrpSpPr>
            <p:cNvPr id="10" name="Group 9"/>
            <p:cNvGrpSpPr/>
            <p:nvPr/>
          </p:nvGrpSpPr>
          <p:grpSpPr>
            <a:xfrm>
              <a:off x="384128" y="1219200"/>
              <a:ext cx="6321212" cy="4655770"/>
              <a:chOff x="384128" y="1128227"/>
              <a:chExt cx="6321212" cy="4655770"/>
            </a:xfrm>
          </p:grpSpPr>
          <p:sp>
            <p:nvSpPr>
              <p:cNvPr id="15381" name="Text Box 26"/>
              <p:cNvSpPr txBox="1">
                <a:spLocks noChangeArrowheads="1"/>
              </p:cNvSpPr>
              <p:nvPr/>
            </p:nvSpPr>
            <p:spPr bwMode="auto">
              <a:xfrm>
                <a:off x="3429000" y="2510135"/>
                <a:ext cx="3276340" cy="4616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Connections to banana plugs. Each of the 4 rows is connected to one of the banana </a:t>
                </a:r>
                <a:r>
                  <a:rPr lang="en-US" altLang="zh-CN" dirty="0" smtClean="0">
                    <a:ea typeface="宋体" pitchFamily="2" charset="-122"/>
                  </a:rPr>
                  <a:t>plugs</a:t>
                </a:r>
                <a:endParaRPr lang="en-US" dirty="0"/>
              </a:p>
            </p:txBody>
          </p:sp>
          <p:sp>
            <p:nvSpPr>
              <p:cNvPr id="15384" name="Text Box 30"/>
              <p:cNvSpPr txBox="1">
                <a:spLocks noChangeArrowheads="1"/>
              </p:cNvSpPr>
              <p:nvPr/>
            </p:nvSpPr>
            <p:spPr bwMode="auto">
              <a:xfrm>
                <a:off x="400050" y="4953000"/>
                <a:ext cx="3037385" cy="830997"/>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Connections to dc power </a:t>
                </a:r>
                <a:r>
                  <a:rPr lang="en-US" altLang="zh-CN" dirty="0" smtClean="0">
                    <a:ea typeface="宋体" pitchFamily="2" charset="-122"/>
                  </a:rPr>
                  <a:t>supplies. If the Prototyping board power switch is turned on, the three voltage supply LEDs should glow green.</a:t>
                </a:r>
                <a:endParaRPr lang="en-US" dirty="0"/>
              </a:p>
            </p:txBody>
          </p:sp>
          <p:pic>
            <p:nvPicPr>
              <p:cNvPr id="1538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28" y="1128227"/>
                <a:ext cx="302260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895428" y="2537222"/>
                <a:ext cx="1332268" cy="4833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00050" y="3657600"/>
                <a:ext cx="2827646" cy="937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667000" y="1661627"/>
                <a:ext cx="457200" cy="0"/>
              </a:xfrm>
              <a:prstGeom prst="line">
                <a:avLst/>
              </a:prstGeom>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51229" y="4191000"/>
                <a:ext cx="996571" cy="34221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18743" y="3048000"/>
                <a:ext cx="1281658"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667000" y="4353009"/>
                <a:ext cx="4572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667000" y="3871427"/>
                <a:ext cx="457200" cy="1477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Text Box 26"/>
              <p:cNvSpPr txBox="1">
                <a:spLocks noChangeArrowheads="1"/>
              </p:cNvSpPr>
              <p:nvPr/>
            </p:nvSpPr>
            <p:spPr bwMode="auto">
              <a:xfrm>
                <a:off x="3429000" y="3043535"/>
                <a:ext cx="2951874" cy="46166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Connections to </a:t>
                </a:r>
                <a:r>
                  <a:rPr lang="en-US" altLang="zh-CN" dirty="0" smtClean="0">
                    <a:ea typeface="宋体" pitchFamily="2" charset="-122"/>
                  </a:rPr>
                  <a:t>BNC terminals. Signals should connect to (+) positive strips.</a:t>
                </a:r>
                <a:endParaRPr lang="en-US" dirty="0"/>
              </a:p>
            </p:txBody>
          </p:sp>
        </p:grpSp>
        <p:sp>
          <p:nvSpPr>
            <p:cNvPr id="57" name="Text Box 22"/>
            <p:cNvSpPr txBox="1">
              <a:spLocks noChangeArrowheads="1"/>
            </p:cNvSpPr>
            <p:nvPr/>
          </p:nvSpPr>
          <p:spPr bwMode="auto">
            <a:xfrm>
              <a:off x="3455775" y="3925669"/>
              <a:ext cx="2925099" cy="646331"/>
            </a:xfrm>
            <a:prstGeom prst="rect">
              <a:avLst/>
            </a:prstGeom>
            <a:noFill/>
            <a:ln w="9525">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If needed, either row labeled GROUND can be used, they are both connected to the common ground.</a:t>
              </a:r>
              <a:endParaRPr lang="en-US" dirty="0"/>
            </a:p>
          </p:txBody>
        </p:sp>
      </p:grpSp>
      <p:pic>
        <p:nvPicPr>
          <p:cNvPr id="15387" name="Picture 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6709" y="5724381"/>
            <a:ext cx="1584291" cy="828819"/>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 Box 26"/>
          <p:cNvSpPr txBox="1">
            <a:spLocks noChangeArrowheads="1"/>
          </p:cNvSpPr>
          <p:nvPr/>
        </p:nvSpPr>
        <p:spPr bwMode="auto">
          <a:xfrm>
            <a:off x="3429000" y="2057400"/>
            <a:ext cx="2438400" cy="46166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FGEN connection.</a:t>
            </a:r>
          </a:p>
          <a:p>
            <a:pPr algn="just" eaLnBrk="1" hangingPunct="1"/>
            <a:r>
              <a:rPr lang="en-US" altLang="zh-CN" dirty="0" smtClean="0">
                <a:ea typeface="宋体" pitchFamily="2" charset="-122"/>
              </a:rPr>
              <a:t>SYNC is not used in this course</a:t>
            </a:r>
            <a:endParaRPr lang="en-US" dirty="0"/>
          </a:p>
        </p:txBody>
      </p:sp>
      <p:sp>
        <p:nvSpPr>
          <p:cNvPr id="66" name="Rectangle 65"/>
          <p:cNvSpPr/>
          <p:nvPr/>
        </p:nvSpPr>
        <p:spPr>
          <a:xfrm>
            <a:off x="2057400" y="2057400"/>
            <a:ext cx="1170296" cy="3048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Box 26"/>
          <p:cNvSpPr txBox="1">
            <a:spLocks noChangeArrowheads="1"/>
          </p:cNvSpPr>
          <p:nvPr/>
        </p:nvSpPr>
        <p:spPr bwMode="auto">
          <a:xfrm>
            <a:off x="1606065" y="781405"/>
            <a:ext cx="5921991"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The columns and rows are numbered or lettered for easy identification of plug holes.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1725C31F-5F7C-49C2-B8DC-FB6AEA95B819}" type="slidenum">
              <a:rPr lang="en-US" sz="1400" smtClean="0"/>
              <a:pPr eaLnBrk="1" hangingPunct="1"/>
              <a:t>3</a:t>
            </a:fld>
            <a:endParaRPr lang="en-US" sz="1400" smtClean="0"/>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l="31232" t="18275" r="31232" b="22678"/>
          <a:stretch>
            <a:fillRect/>
          </a:stretch>
        </p:blipFill>
        <p:spPr bwMode="auto">
          <a:xfrm>
            <a:off x="5717962" y="339678"/>
            <a:ext cx="2447499" cy="2887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Text Box 8"/>
          <p:cNvSpPr txBox="1">
            <a:spLocks noChangeArrowheads="1"/>
          </p:cNvSpPr>
          <p:nvPr/>
        </p:nvSpPr>
        <p:spPr bwMode="auto">
          <a:xfrm>
            <a:off x="363538" y="674688"/>
            <a:ext cx="7788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sz="1800" b="1" dirty="0">
                <a:ea typeface="宋体" pitchFamily="2" charset="-122"/>
              </a:rPr>
              <a:t>Getting the software up and running:</a:t>
            </a:r>
            <a:endParaRPr lang="en-US" sz="1800" b="1" dirty="0"/>
          </a:p>
        </p:txBody>
      </p:sp>
      <p:pic>
        <p:nvPicPr>
          <p:cNvPr id="143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743200"/>
            <a:ext cx="5051440"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Text Box 6"/>
          <p:cNvSpPr txBox="1">
            <a:spLocks noChangeArrowheads="1"/>
          </p:cNvSpPr>
          <p:nvPr/>
        </p:nvSpPr>
        <p:spPr bwMode="auto">
          <a:xfrm>
            <a:off x="390100" y="1288280"/>
            <a:ext cx="505144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defRPr/>
            </a:pPr>
            <a:r>
              <a:rPr lang="en-US" altLang="zh-CN" dirty="0" smtClean="0">
                <a:ea typeface="宋体" pitchFamily="2" charset="-122"/>
              </a:rPr>
              <a:t>When the main power is turned on, a window will pop up, as shown on the right. Click on “NI </a:t>
            </a:r>
            <a:r>
              <a:rPr lang="en-US" altLang="zh-CN" dirty="0" err="1" smtClean="0">
                <a:ea typeface="宋体" pitchFamily="2" charset="-122"/>
              </a:rPr>
              <a:t>ELVISmx</a:t>
            </a:r>
            <a:r>
              <a:rPr lang="en-US" altLang="zh-CN" dirty="0" smtClean="0">
                <a:ea typeface="宋体" pitchFamily="2" charset="-122"/>
              </a:rPr>
              <a:t> Instrument Launcher”. Then the Instrument Launcher will appear, as shown in the lower right picture. </a:t>
            </a:r>
          </a:p>
          <a:p>
            <a:pPr eaLnBrk="1" hangingPunct="1">
              <a:defRPr/>
            </a:pPr>
            <a:endParaRPr lang="en-US" altLang="zh-CN" dirty="0" smtClean="0">
              <a:ea typeface="宋体" pitchFamily="2" charset="-122"/>
            </a:endParaRPr>
          </a:p>
          <a:p>
            <a:pPr eaLnBrk="1" hangingPunct="1">
              <a:defRPr/>
            </a:pPr>
            <a:endParaRPr lang="en-US" dirty="0" smtClean="0">
              <a:ea typeface="宋体" pitchFamily="2" charset="-122"/>
            </a:endParaRPr>
          </a:p>
          <a:p>
            <a:pPr eaLnBrk="1" hangingPunct="1">
              <a:defRPr/>
            </a:pPr>
            <a:r>
              <a:rPr lang="en-US" dirty="0" smtClean="0">
                <a:ea typeface="宋体" pitchFamily="2" charset="-122"/>
              </a:rPr>
              <a:t>If The window to the right does not show up, check the connection, the power switch and then follow the path outlined below:</a:t>
            </a:r>
          </a:p>
        </p:txBody>
      </p:sp>
      <p:pic>
        <p:nvPicPr>
          <p:cNvPr id="14340" name="Picture 5"/>
          <p:cNvPicPr>
            <a:picLocks noChangeAspect="1" noChangeArrowheads="1"/>
          </p:cNvPicPr>
          <p:nvPr/>
        </p:nvPicPr>
        <p:blipFill>
          <a:blip r:embed="rId4">
            <a:extLst>
              <a:ext uri="{28A0092B-C50C-407E-A947-70E740481C1C}">
                <a14:useLocalDpi xmlns:a14="http://schemas.microsoft.com/office/drawing/2010/main" val="0"/>
              </a:ext>
            </a:extLst>
          </a:blip>
          <a:srcRect l="19563" t="15836" r="14638" b="73512"/>
          <a:stretch>
            <a:fillRect/>
          </a:stretch>
        </p:blipFill>
        <p:spPr bwMode="auto">
          <a:xfrm>
            <a:off x="3124199" y="48006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6"/>
          <p:cNvSpPr txBox="1">
            <a:spLocks noChangeArrowheads="1"/>
          </p:cNvSpPr>
          <p:nvPr/>
        </p:nvSpPr>
        <p:spPr bwMode="auto">
          <a:xfrm>
            <a:off x="5554639" y="3352800"/>
            <a:ext cx="321788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225425" indent="-171450" eaLnBrk="1" hangingPunct="1">
              <a:buFont typeface="Arial" pitchFamily="34" charset="0"/>
              <a:buChar char="•"/>
              <a:defRPr/>
            </a:pPr>
            <a:r>
              <a:rPr lang="en-US" dirty="0" smtClean="0">
                <a:ea typeface="宋体" pitchFamily="2" charset="-122"/>
              </a:rPr>
              <a:t>Start Menu</a:t>
            </a:r>
          </a:p>
          <a:p>
            <a:pPr marL="225425" indent="-171450" eaLnBrk="1" hangingPunct="1">
              <a:buFont typeface="Arial" pitchFamily="34" charset="0"/>
              <a:buChar char="•"/>
              <a:defRPr/>
            </a:pPr>
            <a:r>
              <a:rPr lang="en-US" dirty="0" smtClean="0">
                <a:ea typeface="宋体" pitchFamily="2" charset="-122"/>
              </a:rPr>
              <a:t>All Programs</a:t>
            </a:r>
            <a:endParaRPr lang="en-US" dirty="0">
              <a:ea typeface="宋体" pitchFamily="2" charset="-122"/>
            </a:endParaRPr>
          </a:p>
          <a:p>
            <a:pPr marL="225425" indent="-171450" eaLnBrk="1" hangingPunct="1">
              <a:buFont typeface="Arial" pitchFamily="34" charset="0"/>
              <a:buChar char="•"/>
              <a:defRPr/>
            </a:pPr>
            <a:r>
              <a:rPr lang="en-US" dirty="0" smtClean="0">
                <a:ea typeface="宋体" pitchFamily="2" charset="-122"/>
              </a:rPr>
              <a:t>National Instruments</a:t>
            </a:r>
          </a:p>
          <a:p>
            <a:pPr marL="225425" indent="-171450" eaLnBrk="1" hangingPunct="1">
              <a:buFont typeface="Arial" pitchFamily="34" charset="0"/>
              <a:buChar char="•"/>
              <a:defRPr/>
            </a:pPr>
            <a:r>
              <a:rPr lang="en-US" dirty="0" smtClean="0">
                <a:ea typeface="宋体" pitchFamily="2" charset="-122"/>
              </a:rPr>
              <a:t>NI </a:t>
            </a:r>
            <a:r>
              <a:rPr lang="en-US" dirty="0" err="1" smtClean="0">
                <a:ea typeface="宋体" pitchFamily="2" charset="-122"/>
              </a:rPr>
              <a:t>ELVISmx</a:t>
            </a:r>
            <a:endParaRPr lang="en-US" dirty="0">
              <a:ea typeface="宋体" pitchFamily="2" charset="-122"/>
            </a:endParaRPr>
          </a:p>
          <a:p>
            <a:pPr marL="225425" indent="-171450" eaLnBrk="1" hangingPunct="1">
              <a:buFont typeface="Arial" pitchFamily="34" charset="0"/>
              <a:buChar char="•"/>
              <a:defRPr/>
            </a:pPr>
            <a:r>
              <a:rPr lang="en-US" dirty="0" smtClean="0">
                <a:ea typeface="宋体" pitchFamily="2" charset="-122"/>
              </a:rPr>
              <a:t>NI </a:t>
            </a:r>
            <a:r>
              <a:rPr lang="en-US" dirty="0" err="1" smtClean="0">
                <a:ea typeface="宋体" pitchFamily="2" charset="-122"/>
              </a:rPr>
              <a:t>ELVISmx</a:t>
            </a:r>
            <a:r>
              <a:rPr lang="en-US" dirty="0" smtClean="0">
                <a:ea typeface="宋体" pitchFamily="2" charset="-122"/>
              </a:rPr>
              <a:t> Instrument Launcher</a:t>
            </a:r>
          </a:p>
        </p:txBody>
      </p:sp>
      <p:sp>
        <p:nvSpPr>
          <p:cNvPr id="9" name="Text Box 6"/>
          <p:cNvSpPr txBox="1">
            <a:spLocks noChangeArrowheads="1"/>
          </p:cNvSpPr>
          <p:nvPr/>
        </p:nvSpPr>
        <p:spPr bwMode="auto">
          <a:xfrm>
            <a:off x="3124198" y="5638800"/>
            <a:ext cx="52578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marL="53975" eaLnBrk="1" hangingPunct="1">
              <a:defRPr/>
            </a:pPr>
            <a:r>
              <a:rPr lang="en-US" dirty="0">
                <a:ea typeface="宋体" pitchFamily="2" charset="-122"/>
              </a:rPr>
              <a:t>And the instrument launcher, seen above, should open for you to use.</a:t>
            </a:r>
          </a:p>
          <a:p>
            <a:pPr marL="53975" eaLnBrk="1" hangingPunct="1">
              <a:defRPr/>
            </a:pPr>
            <a:endParaRPr lang="en-US" dirty="0" smtClean="0">
              <a:ea typeface="宋体"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E8F02FF1-9332-4FA1-9D9A-D469150D6965}" type="slidenum">
              <a:rPr lang="en-US" sz="1400" smtClean="0"/>
              <a:pPr eaLnBrk="1" hangingPunct="1"/>
              <a:t>4</a:t>
            </a:fld>
            <a:endParaRPr lang="en-US" sz="1400" smtClean="0"/>
          </a:p>
        </p:txBody>
      </p:sp>
      <p:sp>
        <p:nvSpPr>
          <p:cNvPr id="19462" name="Text Box 10"/>
          <p:cNvSpPr txBox="1">
            <a:spLocks noChangeArrowheads="1"/>
          </p:cNvSpPr>
          <p:nvPr/>
        </p:nvSpPr>
        <p:spPr bwMode="auto">
          <a:xfrm>
            <a:off x="3505200" y="843887"/>
            <a:ext cx="21210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Digital </a:t>
            </a:r>
            <a:r>
              <a:rPr lang="en-US" altLang="zh-CN" sz="1800" b="1" dirty="0">
                <a:ea typeface="宋体" pitchFamily="2" charset="-122"/>
              </a:rPr>
              <a:t>Multimeter</a:t>
            </a:r>
            <a:endParaRPr lang="en-US" sz="1800" b="1" dirty="0"/>
          </a:p>
        </p:txBody>
      </p:sp>
      <p:sp>
        <p:nvSpPr>
          <p:cNvPr id="19463" name="Text Box 12"/>
          <p:cNvSpPr txBox="1">
            <a:spLocks noChangeArrowheads="1"/>
          </p:cNvSpPr>
          <p:nvPr/>
        </p:nvSpPr>
        <p:spPr bwMode="auto">
          <a:xfrm>
            <a:off x="467435" y="1591776"/>
            <a:ext cx="417870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b="1" dirty="0" smtClean="0">
                <a:ea typeface="宋体" pitchFamily="2" charset="-122"/>
              </a:rPr>
              <a:t>Voltmeter:</a:t>
            </a:r>
            <a:endParaRPr lang="en-US" altLang="zh-CN" b="1" dirty="0">
              <a:ea typeface="宋体" pitchFamily="2" charset="-122"/>
            </a:endParaRPr>
          </a:p>
          <a:p>
            <a:pPr algn="just" eaLnBrk="1" hangingPunct="1"/>
            <a:r>
              <a:rPr lang="en-US" altLang="zh-CN" dirty="0">
                <a:ea typeface="宋体" pitchFamily="2" charset="-122"/>
              </a:rPr>
              <a:t>Click on the DMM icon on the NI </a:t>
            </a:r>
            <a:r>
              <a:rPr lang="en-US" altLang="zh-CN" dirty="0" err="1">
                <a:ea typeface="宋体" pitchFamily="2" charset="-122"/>
              </a:rPr>
              <a:t>ELVISmx</a:t>
            </a:r>
            <a:r>
              <a:rPr lang="en-US" altLang="zh-CN" dirty="0">
                <a:ea typeface="宋体" pitchFamily="2" charset="-122"/>
              </a:rPr>
              <a:t> Instrument Launcher.  The digital multimeter window pops up. </a:t>
            </a:r>
            <a:r>
              <a:rPr lang="en-US" altLang="zh-CN" dirty="0" smtClean="0">
                <a:ea typeface="宋体" pitchFamily="2" charset="-122"/>
              </a:rPr>
              <a:t>It initially is set to be used as a DC voltmeter (note the dash/solid lines next to the V).  If you need to measure AC voltage, click the button with a wavy line next to the V.</a:t>
            </a:r>
            <a:endParaRPr lang="en-US" altLang="zh-CN" dirty="0">
              <a:ea typeface="宋体" pitchFamily="2" charset="-122"/>
            </a:endParaRPr>
          </a:p>
          <a:p>
            <a:pPr algn="just" eaLnBrk="1" hangingPunct="1"/>
            <a:endParaRPr lang="en-US" altLang="zh-CN" b="1" dirty="0">
              <a:ea typeface="宋体" pitchFamily="2" charset="-122"/>
              <a:sym typeface="Symbol" pitchFamily="18" charset="2"/>
            </a:endParaRPr>
          </a:p>
          <a:p>
            <a:pPr algn="just" eaLnBrk="1" hangingPunct="1"/>
            <a:r>
              <a:rPr lang="en-US" altLang="zh-CN" b="1" dirty="0" smtClean="0">
                <a:ea typeface="宋体" pitchFamily="2" charset="-122"/>
                <a:sym typeface="Symbol" pitchFamily="18" charset="2"/>
              </a:rPr>
              <a:t>Ammeter:</a:t>
            </a:r>
            <a:endParaRPr lang="en-US" altLang="zh-CN" b="1"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For a DC ammeter click on the A with the dash/solid lines next to it. If you need to measure AC current, click on the button with a wavy line next to the A.</a:t>
            </a:r>
          </a:p>
          <a:p>
            <a:pPr algn="just" eaLnBrk="1" hangingPunct="1"/>
            <a:endParaRPr lang="en-US" altLang="zh-CN" b="1" dirty="0">
              <a:ea typeface="宋体" pitchFamily="2" charset="-122"/>
              <a:sym typeface="Symbol" pitchFamily="18" charset="2"/>
            </a:endParaRPr>
          </a:p>
          <a:p>
            <a:pPr algn="just" eaLnBrk="1" hangingPunct="1"/>
            <a:r>
              <a:rPr lang="en-US" altLang="zh-CN" b="1" dirty="0" smtClean="0">
                <a:ea typeface="宋体" pitchFamily="2" charset="-122"/>
              </a:rPr>
              <a:t>Ohmmeter:</a:t>
            </a:r>
          </a:p>
          <a:p>
            <a:pPr algn="just" eaLnBrk="1" hangingPunct="1"/>
            <a:r>
              <a:rPr lang="en-US" altLang="zh-CN" dirty="0" smtClean="0">
                <a:ea typeface="宋体" pitchFamily="2" charset="-122"/>
              </a:rPr>
              <a:t>Click on the </a:t>
            </a:r>
            <a:r>
              <a:rPr lang="en-US" altLang="zh-CN" dirty="0" smtClean="0">
                <a:ea typeface="宋体" pitchFamily="2" charset="-122"/>
                <a:sym typeface="Symbol" pitchFamily="18" charset="2"/>
              </a:rPr>
              <a:t> (Ohm) button on the DMM window. This means “resistance” measurements.</a:t>
            </a: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Once the right function is selected and the proper connections are made (note the small window that shows the connections necessary) to what you intend to measure, press the Run button to measure. When you are finished measuring, press the Stop button.</a:t>
            </a:r>
          </a:p>
          <a:p>
            <a:pPr algn="just" eaLnBrk="1" hangingPunct="1"/>
            <a:endParaRPr lang="en-US" altLang="zh-CN" dirty="0" smtClean="0">
              <a:ea typeface="宋体" pitchFamily="2" charset="-122"/>
              <a:sym typeface="Symbol" pitchFamily="18" charset="2"/>
            </a:endParaRPr>
          </a:p>
        </p:txBody>
      </p:sp>
      <p:grpSp>
        <p:nvGrpSpPr>
          <p:cNvPr id="2" name="Group 1"/>
          <p:cNvGrpSpPr/>
          <p:nvPr/>
        </p:nvGrpSpPr>
        <p:grpSpPr>
          <a:xfrm>
            <a:off x="1595435" y="152400"/>
            <a:ext cx="5648325" cy="685800"/>
            <a:chOff x="990600" y="838200"/>
            <a:chExt cx="5648325" cy="685800"/>
          </a:xfrm>
        </p:grpSpPr>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l="19563" t="15836" r="14638" b="73512"/>
            <a:stretch>
              <a:fillRect/>
            </a:stretch>
          </p:blipFill>
          <p:spPr bwMode="auto">
            <a:xfrm>
              <a:off x="990600" y="8382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990600" y="1143000"/>
              <a:ext cx="390526" cy="381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4646138" y="1219200"/>
            <a:ext cx="4193062" cy="4816094"/>
            <a:chOff x="4646138" y="1219200"/>
            <a:chExt cx="4193062" cy="4816094"/>
          </a:xfrm>
        </p:grpSpPr>
        <p:pic>
          <p:nvPicPr>
            <p:cNvPr id="1946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177" y="1219200"/>
              <a:ext cx="3874023" cy="481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646138" y="2667000"/>
              <a:ext cx="2440462" cy="1447800"/>
              <a:chOff x="3846038" y="3124200"/>
              <a:chExt cx="2440462" cy="1447800"/>
            </a:xfrm>
          </p:grpSpPr>
          <p:sp>
            <p:nvSpPr>
              <p:cNvPr id="16" name="Rectangle 15"/>
              <p:cNvSpPr/>
              <p:nvPr/>
            </p:nvSpPr>
            <p:spPr>
              <a:xfrm>
                <a:off x="4419599" y="3657600"/>
                <a:ext cx="786265" cy="2286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185392" y="3657600"/>
                <a:ext cx="6858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43600" y="3657600"/>
                <a:ext cx="342900" cy="228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ne 12"/>
              <p:cNvSpPr>
                <a:spLocks noChangeShapeType="1"/>
              </p:cNvSpPr>
              <p:nvPr/>
            </p:nvSpPr>
            <p:spPr bwMode="auto">
              <a:xfrm flipV="1">
                <a:off x="3846038" y="3886200"/>
                <a:ext cx="2097562" cy="685800"/>
              </a:xfrm>
              <a:prstGeom prst="line">
                <a:avLst/>
              </a:prstGeom>
              <a:noFill/>
              <a:ln w="254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2"/>
              <p:cNvSpPr>
                <a:spLocks noChangeShapeType="1"/>
              </p:cNvSpPr>
              <p:nvPr/>
            </p:nvSpPr>
            <p:spPr bwMode="auto">
              <a:xfrm flipV="1">
                <a:off x="3846038" y="3886200"/>
                <a:ext cx="1682254" cy="76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2"/>
              <p:cNvSpPr>
                <a:spLocks noChangeShapeType="1"/>
              </p:cNvSpPr>
              <p:nvPr/>
            </p:nvSpPr>
            <p:spPr bwMode="auto">
              <a:xfrm>
                <a:off x="3846038" y="3124200"/>
                <a:ext cx="607539" cy="53340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3"/>
            <p:cNvGrpSpPr/>
            <p:nvPr/>
          </p:nvGrpSpPr>
          <p:grpSpPr>
            <a:xfrm>
              <a:off x="4646138" y="5181600"/>
              <a:ext cx="3507262" cy="609600"/>
              <a:chOff x="2322038" y="3581400"/>
              <a:chExt cx="3507262" cy="609600"/>
            </a:xfrm>
          </p:grpSpPr>
          <p:sp>
            <p:nvSpPr>
              <p:cNvPr id="26" name="Rectangle 25"/>
              <p:cNvSpPr/>
              <p:nvPr/>
            </p:nvSpPr>
            <p:spPr>
              <a:xfrm>
                <a:off x="4667250" y="3657600"/>
                <a:ext cx="1162050" cy="5334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12"/>
              <p:cNvSpPr>
                <a:spLocks noChangeShapeType="1"/>
              </p:cNvSpPr>
              <p:nvPr/>
            </p:nvSpPr>
            <p:spPr bwMode="auto">
              <a:xfrm>
                <a:off x="2322038" y="3581400"/>
                <a:ext cx="2345212" cy="7620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 name="Group 30"/>
            <p:cNvGrpSpPr/>
            <p:nvPr/>
          </p:nvGrpSpPr>
          <p:grpSpPr>
            <a:xfrm>
              <a:off x="4646138" y="3505200"/>
              <a:ext cx="3964462" cy="1371599"/>
              <a:chOff x="2700976" y="3657600"/>
              <a:chExt cx="3964462" cy="1371599"/>
            </a:xfrm>
          </p:grpSpPr>
          <p:sp>
            <p:nvSpPr>
              <p:cNvPr id="32" name="Rectangle 31"/>
              <p:cNvSpPr/>
              <p:nvPr/>
            </p:nvSpPr>
            <p:spPr>
              <a:xfrm>
                <a:off x="4667250" y="3657600"/>
                <a:ext cx="1998188" cy="1143000"/>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ne 12"/>
              <p:cNvSpPr>
                <a:spLocks noChangeShapeType="1"/>
              </p:cNvSpPr>
              <p:nvPr/>
            </p:nvSpPr>
            <p:spPr bwMode="auto">
              <a:xfrm flipV="1">
                <a:off x="2700976" y="4778828"/>
                <a:ext cx="1966274" cy="250371"/>
              </a:xfrm>
              <a:prstGeom prst="line">
                <a:avLst/>
              </a:prstGeom>
              <a:noFill/>
              <a:ln w="2540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E8F02FF1-9332-4FA1-9D9A-D469150D6965}" type="slidenum">
              <a:rPr lang="en-US" sz="1400" smtClean="0"/>
              <a:pPr eaLnBrk="1" hangingPunct="1"/>
              <a:t>5</a:t>
            </a:fld>
            <a:endParaRPr lang="en-US" sz="1400" smtClean="0"/>
          </a:p>
        </p:txBody>
      </p:sp>
      <p:sp>
        <p:nvSpPr>
          <p:cNvPr id="19463" name="Text Box 12"/>
          <p:cNvSpPr txBox="1">
            <a:spLocks noChangeArrowheads="1"/>
          </p:cNvSpPr>
          <p:nvPr/>
        </p:nvSpPr>
        <p:spPr bwMode="auto">
          <a:xfrm>
            <a:off x="533400" y="1548348"/>
            <a:ext cx="46482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Click </a:t>
            </a:r>
            <a:r>
              <a:rPr lang="en-US" altLang="zh-CN" dirty="0">
                <a:ea typeface="宋体" pitchFamily="2" charset="-122"/>
              </a:rPr>
              <a:t>on the </a:t>
            </a:r>
            <a:r>
              <a:rPr lang="en-US" altLang="zh-CN" dirty="0" smtClean="0">
                <a:ea typeface="宋体" pitchFamily="2" charset="-122"/>
              </a:rPr>
              <a:t>VPS </a:t>
            </a:r>
            <a:r>
              <a:rPr lang="en-US" altLang="zh-CN" dirty="0">
                <a:ea typeface="宋体" pitchFamily="2" charset="-122"/>
              </a:rPr>
              <a:t>icon on the NI </a:t>
            </a:r>
            <a:r>
              <a:rPr lang="en-US" altLang="zh-CN" dirty="0" err="1">
                <a:ea typeface="宋体" pitchFamily="2" charset="-122"/>
              </a:rPr>
              <a:t>ELVISmx</a:t>
            </a:r>
            <a:r>
              <a:rPr lang="en-US" altLang="zh-CN" dirty="0">
                <a:ea typeface="宋体" pitchFamily="2" charset="-122"/>
              </a:rPr>
              <a:t> Instrument Launcher.  The </a:t>
            </a:r>
            <a:r>
              <a:rPr lang="en-US" altLang="zh-CN" dirty="0" smtClean="0">
                <a:ea typeface="宋体" pitchFamily="2" charset="-122"/>
              </a:rPr>
              <a:t>Variable Power Supply </a:t>
            </a:r>
            <a:r>
              <a:rPr lang="en-US" altLang="zh-CN" dirty="0">
                <a:ea typeface="宋体" pitchFamily="2" charset="-122"/>
              </a:rPr>
              <a:t>window pops up. See the screen shot on the right. </a:t>
            </a:r>
          </a:p>
          <a:p>
            <a:pPr algn="just" eaLnBrk="1" hangingPunct="1"/>
            <a:endParaRPr lang="en-US" altLang="zh-CN" dirty="0">
              <a:ea typeface="宋体" pitchFamily="2" charset="-122"/>
            </a:endParaRPr>
          </a:p>
          <a:p>
            <a:pPr algn="just" eaLnBrk="1" hangingPunct="1"/>
            <a:r>
              <a:rPr lang="en-US" dirty="0" smtClean="0">
                <a:ea typeface="宋体" pitchFamily="2" charset="-122"/>
                <a:sym typeface="Symbol" pitchFamily="18" charset="2"/>
              </a:rPr>
              <a:t>We have the ability to use a (+) positive or (-) negative voltage source. Generally we will be using the (+) positive source.</a:t>
            </a:r>
          </a:p>
          <a:p>
            <a:pPr algn="just" eaLnBrk="1" hangingPunct="1"/>
            <a:endParaRPr lang="en-US" dirty="0" smtClean="0">
              <a:ea typeface="宋体" pitchFamily="2" charset="-122"/>
              <a:sym typeface="Symbol" pitchFamily="18" charset="2"/>
            </a:endParaRPr>
          </a:p>
          <a:p>
            <a:pPr algn="just" eaLnBrk="1" hangingPunct="1"/>
            <a:r>
              <a:rPr lang="en-US" dirty="0" smtClean="0">
                <a:ea typeface="宋体" pitchFamily="2" charset="-122"/>
                <a:sym typeface="Symbol" pitchFamily="18" charset="2"/>
              </a:rPr>
              <a:t>You may prefer to set the voltage you will be using by typing the value into these boxes.</a:t>
            </a:r>
          </a:p>
          <a:p>
            <a:pPr algn="just" eaLnBrk="1" hangingPunct="1"/>
            <a:endParaRPr lang="en-US" dirty="0">
              <a:ea typeface="宋体" pitchFamily="2" charset="-122"/>
              <a:sym typeface="Symbol" pitchFamily="18" charset="2"/>
            </a:endParaRPr>
          </a:p>
          <a:p>
            <a:pPr algn="just" eaLnBrk="1" hangingPunct="1"/>
            <a:r>
              <a:rPr lang="en-US" dirty="0" smtClean="0">
                <a:ea typeface="宋体" pitchFamily="2" charset="-122"/>
                <a:sym typeface="Symbol" pitchFamily="18" charset="2"/>
              </a:rPr>
              <a:t>If multiple, incremental values are necessary, the VPS has a sweep function that can be programmed for specific increments and time steps.</a:t>
            </a:r>
          </a:p>
          <a:p>
            <a:pPr algn="just" eaLnBrk="1" hangingPunct="1"/>
            <a:endParaRPr lang="en-US"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Once the right supply is selected/set up and the proper connections are made to what you intend to power, press the Run button to use the supply, or the Sweep button to use the sweeping function. When you are finished, press the Stop button, or if using the sweep function, the VPS will turn off automatically.</a:t>
            </a:r>
          </a:p>
          <a:p>
            <a:pPr algn="just" eaLnBrk="1" hangingPunct="1"/>
            <a:endParaRPr lang="en-US" altLang="zh-CN" dirty="0" smtClean="0">
              <a:ea typeface="宋体" pitchFamily="2" charset="-122"/>
              <a:sym typeface="Symbol" pitchFamily="18" charset="2"/>
            </a:endParaRPr>
          </a:p>
        </p:txBody>
      </p:sp>
      <p:sp>
        <p:nvSpPr>
          <p:cNvPr id="17" name="Text Box 10"/>
          <p:cNvSpPr txBox="1">
            <a:spLocks noChangeArrowheads="1"/>
          </p:cNvSpPr>
          <p:nvPr/>
        </p:nvSpPr>
        <p:spPr bwMode="auto">
          <a:xfrm>
            <a:off x="3200400" y="843887"/>
            <a:ext cx="26597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Variable Power Supply</a:t>
            </a:r>
            <a:endParaRPr lang="en-US" sz="1800" b="1" dirty="0"/>
          </a:p>
        </p:txBody>
      </p:sp>
      <p:grpSp>
        <p:nvGrpSpPr>
          <p:cNvPr id="18" name="Group 17"/>
          <p:cNvGrpSpPr/>
          <p:nvPr/>
        </p:nvGrpSpPr>
        <p:grpSpPr>
          <a:xfrm>
            <a:off x="1595435" y="152400"/>
            <a:ext cx="5648325" cy="685800"/>
            <a:chOff x="990600" y="838200"/>
            <a:chExt cx="5648325" cy="685800"/>
          </a:xfrm>
        </p:grpSpPr>
        <p:pic>
          <p:nvPicPr>
            <p:cNvPr id="19" name="Picture 5"/>
            <p:cNvPicPr>
              <a:picLocks noChangeAspect="1" noChangeArrowheads="1"/>
            </p:cNvPicPr>
            <p:nvPr/>
          </p:nvPicPr>
          <p:blipFill>
            <a:blip r:embed="rId2">
              <a:extLst>
                <a:ext uri="{28A0092B-C50C-407E-A947-70E740481C1C}">
                  <a14:useLocalDpi xmlns:a14="http://schemas.microsoft.com/office/drawing/2010/main" val="0"/>
                </a:ext>
              </a:extLst>
            </a:blip>
            <a:srcRect l="19563" t="15836" r="14638" b="73512"/>
            <a:stretch>
              <a:fillRect/>
            </a:stretch>
          </p:blipFill>
          <p:spPr bwMode="auto">
            <a:xfrm>
              <a:off x="990600" y="8382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2433639" y="1143000"/>
              <a:ext cx="390526" cy="381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5229492" y="1178419"/>
            <a:ext cx="3228708" cy="4993781"/>
            <a:chOff x="5229492" y="990600"/>
            <a:chExt cx="3228708" cy="4993781"/>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694" y="990600"/>
              <a:ext cx="2771506" cy="499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5229493" y="2857646"/>
              <a:ext cx="2895599" cy="629844"/>
              <a:chOff x="3819525" y="3322092"/>
              <a:chExt cx="2895599" cy="629844"/>
            </a:xfrm>
          </p:grpSpPr>
          <p:sp>
            <p:nvSpPr>
              <p:cNvPr id="22" name="Rectangle 21"/>
              <p:cNvSpPr/>
              <p:nvPr/>
            </p:nvSpPr>
            <p:spPr>
              <a:xfrm>
                <a:off x="4667249" y="3657600"/>
                <a:ext cx="2047875" cy="29433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ne 12"/>
              <p:cNvSpPr>
                <a:spLocks noChangeShapeType="1"/>
              </p:cNvSpPr>
              <p:nvPr/>
            </p:nvSpPr>
            <p:spPr bwMode="auto">
              <a:xfrm>
                <a:off x="3819525" y="3322092"/>
                <a:ext cx="847724" cy="335507"/>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 name="Group 23"/>
            <p:cNvGrpSpPr/>
            <p:nvPr/>
          </p:nvGrpSpPr>
          <p:grpSpPr>
            <a:xfrm>
              <a:off x="5229492" y="3487490"/>
              <a:ext cx="3048001" cy="1351357"/>
              <a:chOff x="4074637" y="3296843"/>
              <a:chExt cx="3048001" cy="1351357"/>
            </a:xfrm>
          </p:grpSpPr>
          <p:sp>
            <p:nvSpPr>
              <p:cNvPr id="25" name="Rectangle 24"/>
              <p:cNvSpPr/>
              <p:nvPr/>
            </p:nvSpPr>
            <p:spPr>
              <a:xfrm>
                <a:off x="4667249" y="3657600"/>
                <a:ext cx="2455389"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ne 12"/>
              <p:cNvSpPr>
                <a:spLocks noChangeShapeType="1"/>
              </p:cNvSpPr>
              <p:nvPr/>
            </p:nvSpPr>
            <p:spPr bwMode="auto">
              <a:xfrm>
                <a:off x="4074637" y="3296843"/>
                <a:ext cx="592611" cy="36075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 name="Group 26"/>
            <p:cNvGrpSpPr/>
            <p:nvPr/>
          </p:nvGrpSpPr>
          <p:grpSpPr>
            <a:xfrm>
              <a:off x="5229493" y="4686447"/>
              <a:ext cx="2590800" cy="1143000"/>
              <a:chOff x="3514724" y="2971800"/>
              <a:chExt cx="2590800" cy="1143000"/>
            </a:xfrm>
          </p:grpSpPr>
          <p:sp>
            <p:nvSpPr>
              <p:cNvPr id="28" name="Rectangle 27"/>
              <p:cNvSpPr/>
              <p:nvPr/>
            </p:nvSpPr>
            <p:spPr>
              <a:xfrm>
                <a:off x="4667249" y="3657600"/>
                <a:ext cx="1438275"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12"/>
              <p:cNvSpPr>
                <a:spLocks noChangeShapeType="1"/>
              </p:cNvSpPr>
              <p:nvPr/>
            </p:nvSpPr>
            <p:spPr bwMode="auto">
              <a:xfrm>
                <a:off x="3514724" y="2971800"/>
                <a:ext cx="1152525" cy="685800"/>
              </a:xfrm>
              <a:prstGeom prst="line">
                <a:avLst/>
              </a:prstGeom>
              <a:noFill/>
              <a:ln w="254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3571480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E8F02FF1-9332-4FA1-9D9A-D469150D6965}" type="slidenum">
              <a:rPr lang="en-US" sz="1400" smtClean="0"/>
              <a:pPr eaLnBrk="1" hangingPunct="1"/>
              <a:t>6</a:t>
            </a:fld>
            <a:endParaRPr lang="en-US" sz="1400" smtClean="0"/>
          </a:p>
        </p:txBody>
      </p:sp>
      <p:sp>
        <p:nvSpPr>
          <p:cNvPr id="19462" name="Text Box 10"/>
          <p:cNvSpPr txBox="1">
            <a:spLocks noChangeArrowheads="1"/>
          </p:cNvSpPr>
          <p:nvPr/>
        </p:nvSpPr>
        <p:spPr bwMode="auto">
          <a:xfrm>
            <a:off x="3505200" y="843887"/>
            <a:ext cx="23262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Function Generator</a:t>
            </a:r>
            <a:endParaRPr lang="en-US" sz="1800" b="1" dirty="0"/>
          </a:p>
        </p:txBody>
      </p:sp>
      <p:sp>
        <p:nvSpPr>
          <p:cNvPr id="19463" name="Text Box 12"/>
          <p:cNvSpPr txBox="1">
            <a:spLocks noChangeArrowheads="1"/>
          </p:cNvSpPr>
          <p:nvPr/>
        </p:nvSpPr>
        <p:spPr bwMode="auto">
          <a:xfrm>
            <a:off x="4800600" y="1363400"/>
            <a:ext cx="400789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Click on the FGEN icon on the NI </a:t>
            </a:r>
            <a:r>
              <a:rPr lang="en-US" altLang="zh-CN" dirty="0" err="1" smtClean="0">
                <a:ea typeface="宋体" pitchFamily="2" charset="-122"/>
              </a:rPr>
              <a:t>ELVISmx</a:t>
            </a:r>
            <a:r>
              <a:rPr lang="en-US" altLang="zh-CN" dirty="0" smtClean="0">
                <a:ea typeface="宋体" pitchFamily="2" charset="-122"/>
              </a:rPr>
              <a:t> Instrument Launcher.  The Function Generator window pops up. See the screen shot on the left.</a:t>
            </a:r>
          </a:p>
          <a:p>
            <a:pPr algn="just" eaLnBrk="1" hangingPunct="1"/>
            <a:endParaRPr lang="en-US" altLang="zh-CN" dirty="0">
              <a:ea typeface="宋体" pitchFamily="2" charset="-122"/>
            </a:endParaRPr>
          </a:p>
          <a:p>
            <a:pPr algn="just" eaLnBrk="1" hangingPunct="1"/>
            <a:r>
              <a:rPr lang="en-US" altLang="zh-CN" dirty="0" smtClean="0">
                <a:ea typeface="宋体" pitchFamily="2" charset="-122"/>
              </a:rPr>
              <a:t>Function type. Sinusoid, Square or Triangular wave forms.</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Amplitude. In general we will be using 2-3 </a:t>
            </a:r>
            <a:r>
              <a:rPr lang="en-US" altLang="zh-CN" dirty="0" err="1" smtClean="0">
                <a:ea typeface="宋体" pitchFamily="2" charset="-122"/>
                <a:sym typeface="Symbol" pitchFamily="18" charset="2"/>
              </a:rPr>
              <a:t>Vpp</a:t>
            </a:r>
            <a:r>
              <a:rPr lang="en-US" altLang="zh-CN" dirty="0" smtClean="0">
                <a:ea typeface="宋体" pitchFamily="2" charset="-122"/>
                <a:sym typeface="Symbol" pitchFamily="18" charset="2"/>
              </a:rPr>
              <a:t> (peak-to-peak voltage).</a:t>
            </a: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Frequency. There is a dial, but for most applications, typing the frequency into the value box will  produce better results.</a:t>
            </a:r>
          </a:p>
          <a:p>
            <a:pPr algn="just" eaLnBrk="1" hangingPunct="1"/>
            <a:endParaRPr lang="en-US" altLang="zh-CN" dirty="0" smtClean="0">
              <a:ea typeface="宋体" pitchFamily="2" charset="-122"/>
            </a:endParaRPr>
          </a:p>
          <a:p>
            <a:pPr algn="just" eaLnBrk="1" hangingPunct="1"/>
            <a:r>
              <a:rPr lang="en-US" altLang="zh-CN" dirty="0" smtClean="0">
                <a:ea typeface="宋体" pitchFamily="2" charset="-122"/>
              </a:rPr>
              <a:t>There are two ways to connect the FGEN to your circuit. This option must correspond to how you’ve connected it, or the FGEN will not work properly.</a:t>
            </a: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Once the right type of function is selected, the correct frequency and amplitudes entered, and the proper connections are made, press the Run button to measure. When you are finished measuring, press the Stop button.</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We may not be using the sweep function for the frequency in this class. We will not be using the DC Offset in this class. </a:t>
            </a:r>
          </a:p>
        </p:txBody>
      </p:sp>
      <p:grpSp>
        <p:nvGrpSpPr>
          <p:cNvPr id="2" name="Group 1"/>
          <p:cNvGrpSpPr/>
          <p:nvPr/>
        </p:nvGrpSpPr>
        <p:grpSpPr>
          <a:xfrm>
            <a:off x="1595435" y="152400"/>
            <a:ext cx="5648325" cy="685800"/>
            <a:chOff x="990600" y="838200"/>
            <a:chExt cx="5648325" cy="685800"/>
          </a:xfrm>
        </p:grpSpPr>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l="19563" t="15836" r="14638" b="73512"/>
            <a:stretch>
              <a:fillRect/>
            </a:stretch>
          </p:blipFill>
          <p:spPr bwMode="auto">
            <a:xfrm>
              <a:off x="990600" y="8382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1976439" y="1143000"/>
              <a:ext cx="390526" cy="381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14326" y="1380429"/>
            <a:ext cx="4486275" cy="4600575"/>
            <a:chOff x="314326" y="1380429"/>
            <a:chExt cx="4486275" cy="4600575"/>
          </a:xfrm>
        </p:grpSpPr>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6" y="1380429"/>
              <a:ext cx="407670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466727" y="2286000"/>
              <a:ext cx="4333874" cy="3550920"/>
              <a:chOff x="466727" y="2286000"/>
              <a:chExt cx="4333874" cy="3550920"/>
            </a:xfrm>
          </p:grpSpPr>
          <p:sp>
            <p:nvSpPr>
              <p:cNvPr id="16" name="Rectangle 15"/>
              <p:cNvSpPr/>
              <p:nvPr/>
            </p:nvSpPr>
            <p:spPr>
              <a:xfrm>
                <a:off x="466727" y="2586116"/>
                <a:ext cx="450282" cy="14478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80070" y="2662316"/>
                <a:ext cx="924956" cy="1371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09800" y="2586116"/>
                <a:ext cx="981075" cy="1094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ne 12"/>
              <p:cNvSpPr>
                <a:spLocks noChangeShapeType="1"/>
              </p:cNvSpPr>
              <p:nvPr/>
            </p:nvSpPr>
            <p:spPr bwMode="auto">
              <a:xfrm>
                <a:off x="3197700" y="2586116"/>
                <a:ext cx="1602900" cy="385684"/>
              </a:xfrm>
              <a:prstGeom prst="line">
                <a:avLst/>
              </a:prstGeom>
              <a:noFill/>
              <a:ln w="254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12"/>
              <p:cNvSpPr>
                <a:spLocks noChangeShapeType="1"/>
              </p:cNvSpPr>
              <p:nvPr/>
            </p:nvSpPr>
            <p:spPr bwMode="auto">
              <a:xfrm flipV="1">
                <a:off x="2104446" y="3581400"/>
                <a:ext cx="2696153" cy="452516"/>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Line 12"/>
              <p:cNvSpPr>
                <a:spLocks noChangeShapeType="1"/>
              </p:cNvSpPr>
              <p:nvPr/>
            </p:nvSpPr>
            <p:spPr bwMode="auto">
              <a:xfrm flipH="1">
                <a:off x="876296" y="2286000"/>
                <a:ext cx="3924303" cy="30011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 name="Group 23"/>
              <p:cNvGrpSpPr/>
              <p:nvPr/>
            </p:nvGrpSpPr>
            <p:grpSpPr>
              <a:xfrm>
                <a:off x="2133597" y="4873742"/>
                <a:ext cx="2667002" cy="963178"/>
                <a:chOff x="4448171" y="3355858"/>
                <a:chExt cx="2667002" cy="963178"/>
              </a:xfrm>
            </p:grpSpPr>
            <p:sp>
              <p:nvSpPr>
                <p:cNvPr id="26" name="Rectangle 25"/>
                <p:cNvSpPr/>
                <p:nvPr/>
              </p:nvSpPr>
              <p:spPr>
                <a:xfrm>
                  <a:off x="4448171" y="3816116"/>
                  <a:ext cx="1524003" cy="5029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12"/>
                <p:cNvSpPr>
                  <a:spLocks noChangeShapeType="1"/>
                </p:cNvSpPr>
                <p:nvPr/>
              </p:nvSpPr>
              <p:spPr bwMode="auto">
                <a:xfrm flipH="1">
                  <a:off x="5972174" y="3355858"/>
                  <a:ext cx="1142999" cy="377942"/>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 name="Group 22"/>
              <p:cNvGrpSpPr/>
              <p:nvPr/>
            </p:nvGrpSpPr>
            <p:grpSpPr>
              <a:xfrm>
                <a:off x="2133601" y="4267200"/>
                <a:ext cx="2667000" cy="990600"/>
                <a:chOff x="4448172" y="3355858"/>
                <a:chExt cx="2667000" cy="990600"/>
              </a:xfrm>
            </p:grpSpPr>
            <p:sp>
              <p:nvSpPr>
                <p:cNvPr id="25" name="Rectangle 24"/>
                <p:cNvSpPr/>
                <p:nvPr/>
              </p:nvSpPr>
              <p:spPr>
                <a:xfrm>
                  <a:off x="4448172" y="3962400"/>
                  <a:ext cx="1371600" cy="384058"/>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ne 12"/>
                <p:cNvSpPr>
                  <a:spLocks noChangeShapeType="1"/>
                </p:cNvSpPr>
                <p:nvPr/>
              </p:nvSpPr>
              <p:spPr bwMode="auto">
                <a:xfrm flipH="1">
                  <a:off x="5819771" y="3355858"/>
                  <a:ext cx="1295401" cy="606542"/>
                </a:xfrm>
                <a:prstGeom prst="line">
                  <a:avLst/>
                </a:prstGeom>
                <a:noFill/>
                <a:ln w="25400">
                  <a:solidFill>
                    <a:srgbClr val="FF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Tree>
    <p:extLst>
      <p:ext uri="{BB962C8B-B14F-4D97-AF65-F5344CB8AC3E}">
        <p14:creationId xmlns:p14="http://schemas.microsoft.com/office/powerpoint/2010/main" val="1281233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E8F02FF1-9332-4FA1-9D9A-D469150D6965}" type="slidenum">
              <a:rPr lang="en-US" sz="1400" smtClean="0"/>
              <a:pPr eaLnBrk="1" hangingPunct="1"/>
              <a:t>7</a:t>
            </a:fld>
            <a:endParaRPr lang="en-US" sz="1400" smtClean="0"/>
          </a:p>
        </p:txBody>
      </p:sp>
      <p:sp>
        <p:nvSpPr>
          <p:cNvPr id="13" name="Text Box 10"/>
          <p:cNvSpPr txBox="1">
            <a:spLocks noChangeArrowheads="1"/>
          </p:cNvSpPr>
          <p:nvPr/>
        </p:nvSpPr>
        <p:spPr bwMode="auto">
          <a:xfrm>
            <a:off x="3276600" y="843887"/>
            <a:ext cx="24032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Oscilloscope: Part 1</a:t>
            </a:r>
            <a:endParaRPr lang="en-US" sz="1800" b="1" dirty="0"/>
          </a:p>
        </p:txBody>
      </p:sp>
      <p:grpSp>
        <p:nvGrpSpPr>
          <p:cNvPr id="14" name="Group 13"/>
          <p:cNvGrpSpPr/>
          <p:nvPr/>
        </p:nvGrpSpPr>
        <p:grpSpPr>
          <a:xfrm>
            <a:off x="1743075" y="152400"/>
            <a:ext cx="5648325" cy="691486"/>
            <a:chOff x="990600" y="838200"/>
            <a:chExt cx="5648325" cy="691486"/>
          </a:xfrm>
        </p:grpSpPr>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l="19563" t="15836" r="14638" b="73512"/>
            <a:stretch>
              <a:fillRect/>
            </a:stretch>
          </p:blipFill>
          <p:spPr bwMode="auto">
            <a:xfrm>
              <a:off x="990600" y="8382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452565" y="1066799"/>
              <a:ext cx="457200" cy="4628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Box 12"/>
          <p:cNvSpPr txBox="1">
            <a:spLocks noChangeArrowheads="1"/>
          </p:cNvSpPr>
          <p:nvPr/>
        </p:nvSpPr>
        <p:spPr bwMode="auto">
          <a:xfrm>
            <a:off x="1086383" y="1214091"/>
            <a:ext cx="69617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rPr>
              <a:t>Click on the Scope icon on the NI </a:t>
            </a:r>
            <a:r>
              <a:rPr lang="en-US" altLang="zh-CN" dirty="0" err="1" smtClean="0">
                <a:ea typeface="宋体" pitchFamily="2" charset="-122"/>
              </a:rPr>
              <a:t>ELVISmx</a:t>
            </a:r>
            <a:r>
              <a:rPr lang="en-US" altLang="zh-CN" dirty="0" smtClean="0">
                <a:ea typeface="宋体" pitchFamily="2" charset="-122"/>
              </a:rPr>
              <a:t> Instrument Launcher.  The Oscilloscope window pops up.</a:t>
            </a:r>
            <a:endParaRPr lang="en-US" altLang="zh-CN" dirty="0" smtClean="0">
              <a:ea typeface="宋体" pitchFamily="2" charset="-122"/>
              <a:sym typeface="Symbol" pitchFamily="18" charset="2"/>
            </a:endParaRPr>
          </a:p>
        </p:txBody>
      </p:sp>
      <p:sp>
        <p:nvSpPr>
          <p:cNvPr id="18" name="Text Box 12"/>
          <p:cNvSpPr txBox="1">
            <a:spLocks noChangeArrowheads="1"/>
          </p:cNvSpPr>
          <p:nvPr/>
        </p:nvSpPr>
        <p:spPr bwMode="auto">
          <a:xfrm>
            <a:off x="6477000" y="1600200"/>
            <a:ext cx="23622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sym typeface="Symbol" pitchFamily="18" charset="2"/>
              </a:rPr>
              <a:t>To view an input signal from the board, or FGEN, along with the proper connections, the Enabled checkbox must be checked.</a:t>
            </a: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If two similar signals seem to be overlapped, the Vertical position will allow you to vertically separate them without changing scales.</a:t>
            </a:r>
            <a:endParaRPr lang="en-US" altLang="zh-CN" dirty="0">
              <a:ea typeface="宋体" pitchFamily="2" charset="-122"/>
              <a:sym typeface="Symbol" pitchFamily="18" charset="2"/>
            </a:endParaRP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Signals may be large or small, these knobs allow you to change the vertical voltage scale and the horizontal time scales for the best viewing of the signal on the scope.</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Once the circuit is connected press the Run button to view your signal. Then adjust the settings. When you are finished viewing, press the Stop button.</a:t>
            </a:r>
          </a:p>
          <a:p>
            <a:pPr algn="just" eaLnBrk="1" hangingPunct="1"/>
            <a:endParaRPr lang="en-US" altLang="zh-CN" dirty="0" smtClean="0">
              <a:ea typeface="宋体" pitchFamily="2" charset="-122"/>
              <a:sym typeface="Symbol" pitchFamily="18" charset="2"/>
            </a:endParaRPr>
          </a:p>
        </p:txBody>
      </p:sp>
      <p:grpSp>
        <p:nvGrpSpPr>
          <p:cNvPr id="2" name="Group 1"/>
          <p:cNvGrpSpPr/>
          <p:nvPr/>
        </p:nvGrpSpPr>
        <p:grpSpPr>
          <a:xfrm>
            <a:off x="304799" y="1491089"/>
            <a:ext cx="6172200" cy="4120859"/>
            <a:chOff x="304799" y="1491089"/>
            <a:chExt cx="6172200" cy="4120859"/>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1491089"/>
              <a:ext cx="5916425" cy="412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3713501" y="2805446"/>
              <a:ext cx="764710" cy="19189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64729" y="2805445"/>
              <a:ext cx="631272" cy="80244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ne 12"/>
            <p:cNvSpPr>
              <a:spLocks noChangeShapeType="1"/>
            </p:cNvSpPr>
            <p:nvPr/>
          </p:nvSpPr>
          <p:spPr bwMode="auto">
            <a:xfrm>
              <a:off x="6055200" y="2823266"/>
              <a:ext cx="385161" cy="0"/>
            </a:xfrm>
            <a:prstGeom prst="line">
              <a:avLst/>
            </a:prstGeom>
            <a:noFill/>
            <a:ln w="254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12"/>
            <p:cNvSpPr>
              <a:spLocks noChangeShapeType="1"/>
            </p:cNvSpPr>
            <p:nvPr/>
          </p:nvSpPr>
          <p:spPr bwMode="auto">
            <a:xfrm flipH="1" flipV="1">
              <a:off x="4478209" y="4134263"/>
              <a:ext cx="1998790"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 name="Group 25"/>
            <p:cNvGrpSpPr/>
            <p:nvPr/>
          </p:nvGrpSpPr>
          <p:grpSpPr>
            <a:xfrm>
              <a:off x="4567237" y="5109028"/>
              <a:ext cx="1909762" cy="377372"/>
              <a:chOff x="4669087" y="3816116"/>
              <a:chExt cx="1909762" cy="377372"/>
            </a:xfrm>
          </p:grpSpPr>
          <p:sp>
            <p:nvSpPr>
              <p:cNvPr id="30" name="Rectangle 29"/>
              <p:cNvSpPr/>
              <p:nvPr/>
            </p:nvSpPr>
            <p:spPr>
              <a:xfrm>
                <a:off x="4669087" y="3816116"/>
                <a:ext cx="842963" cy="37737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ine 12"/>
              <p:cNvSpPr>
                <a:spLocks noChangeShapeType="1"/>
              </p:cNvSpPr>
              <p:nvPr/>
            </p:nvSpPr>
            <p:spPr bwMode="auto">
              <a:xfrm flipH="1" flipV="1">
                <a:off x="5513296" y="4177290"/>
                <a:ext cx="1065553"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2" name="Rectangle 31"/>
            <p:cNvSpPr/>
            <p:nvPr/>
          </p:nvSpPr>
          <p:spPr>
            <a:xfrm>
              <a:off x="3714218" y="2312489"/>
              <a:ext cx="450282" cy="3001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ne 12"/>
            <p:cNvSpPr>
              <a:spLocks noChangeShapeType="1"/>
            </p:cNvSpPr>
            <p:nvPr/>
          </p:nvSpPr>
          <p:spPr bwMode="auto">
            <a:xfrm flipH="1">
              <a:off x="4164497" y="2286001"/>
              <a:ext cx="2275863"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571480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E8F02FF1-9332-4FA1-9D9A-D469150D6965}" type="slidenum">
              <a:rPr lang="en-US" sz="1400" smtClean="0"/>
              <a:pPr eaLnBrk="1" hangingPunct="1"/>
              <a:t>8</a:t>
            </a:fld>
            <a:endParaRPr lang="en-US" sz="1400" smtClean="0"/>
          </a:p>
        </p:txBody>
      </p:sp>
      <p:sp>
        <p:nvSpPr>
          <p:cNvPr id="13" name="Text Box 10"/>
          <p:cNvSpPr txBox="1">
            <a:spLocks noChangeArrowheads="1"/>
          </p:cNvSpPr>
          <p:nvPr/>
        </p:nvSpPr>
        <p:spPr bwMode="auto">
          <a:xfrm>
            <a:off x="3276600" y="843887"/>
            <a:ext cx="24032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Oscilloscope: Part 2</a:t>
            </a:r>
            <a:endParaRPr lang="en-US" sz="1800" b="1" dirty="0"/>
          </a:p>
        </p:txBody>
      </p:sp>
      <p:grpSp>
        <p:nvGrpSpPr>
          <p:cNvPr id="14" name="Group 13"/>
          <p:cNvGrpSpPr/>
          <p:nvPr/>
        </p:nvGrpSpPr>
        <p:grpSpPr>
          <a:xfrm>
            <a:off x="1743075" y="152400"/>
            <a:ext cx="5648325" cy="691486"/>
            <a:chOff x="990600" y="838200"/>
            <a:chExt cx="5648325" cy="691486"/>
          </a:xfrm>
        </p:grpSpPr>
        <p:pic>
          <p:nvPicPr>
            <p:cNvPr id="15" name="Picture 5"/>
            <p:cNvPicPr>
              <a:picLocks noChangeAspect="1" noChangeArrowheads="1"/>
            </p:cNvPicPr>
            <p:nvPr/>
          </p:nvPicPr>
          <p:blipFill>
            <a:blip r:embed="rId2">
              <a:extLst>
                <a:ext uri="{28A0092B-C50C-407E-A947-70E740481C1C}">
                  <a14:useLocalDpi xmlns:a14="http://schemas.microsoft.com/office/drawing/2010/main" val="0"/>
                </a:ext>
              </a:extLst>
            </a:blip>
            <a:srcRect l="19563" t="15836" r="14638" b="73512"/>
            <a:stretch>
              <a:fillRect/>
            </a:stretch>
          </p:blipFill>
          <p:spPr bwMode="auto">
            <a:xfrm>
              <a:off x="990600" y="838200"/>
              <a:ext cx="5648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1452565" y="1066799"/>
              <a:ext cx="457200" cy="4628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 Box 12"/>
          <p:cNvSpPr txBox="1">
            <a:spLocks noChangeArrowheads="1"/>
          </p:cNvSpPr>
          <p:nvPr/>
        </p:nvSpPr>
        <p:spPr bwMode="auto">
          <a:xfrm>
            <a:off x="125870" y="1761133"/>
            <a:ext cx="251459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sym typeface="Symbol" pitchFamily="18" charset="2"/>
              </a:rPr>
              <a:t>The Cursors are a very valuable tool with the scope. They allow you to measure the time and/or the voltage different between two points on your signal.</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With the checkbox active, two vertical dashed yellow lines labeled C1 and C2 appear. The small crosshairs show the position the cursors are measuring.</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The voltages and the  time difference </a:t>
            </a:r>
            <a:r>
              <a:rPr lang="en-US" altLang="zh-CN" dirty="0" err="1" smtClean="0">
                <a:ea typeface="宋体" pitchFamily="2" charset="-122"/>
                <a:sym typeface="Symbol" pitchFamily="18" charset="2"/>
              </a:rPr>
              <a:t>dT</a:t>
            </a:r>
            <a:r>
              <a:rPr lang="en-US" altLang="zh-CN" dirty="0" smtClean="0">
                <a:ea typeface="宋体" pitchFamily="2" charset="-122"/>
                <a:sym typeface="Symbol" pitchFamily="18" charset="2"/>
              </a:rPr>
              <a:t> are displayed in yellow below the output screen.</a:t>
            </a:r>
          </a:p>
          <a:p>
            <a:pPr algn="just" eaLnBrk="1" hangingPunct="1"/>
            <a:endParaRPr lang="en-US" altLang="zh-CN" dirty="0">
              <a:ea typeface="宋体" pitchFamily="2" charset="-122"/>
              <a:sym typeface="Symbol" pitchFamily="18" charset="2"/>
            </a:endParaRPr>
          </a:p>
          <a:p>
            <a:pPr algn="just" eaLnBrk="1" hangingPunct="1"/>
            <a:endParaRPr lang="en-US" altLang="zh-CN" dirty="0" smtClean="0">
              <a:ea typeface="宋体" pitchFamily="2" charset="-122"/>
              <a:sym typeface="Symbol" pitchFamily="18" charset="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 Box 12"/>
          <p:cNvSpPr txBox="1">
            <a:spLocks noChangeArrowheads="1"/>
          </p:cNvSpPr>
          <p:nvPr/>
        </p:nvSpPr>
        <p:spPr bwMode="auto">
          <a:xfrm>
            <a:off x="6324600" y="1758581"/>
            <a:ext cx="25145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smtClean="0">
                <a:ea typeface="宋体" pitchFamily="2" charset="-122"/>
                <a:sym typeface="Symbol" pitchFamily="18" charset="2"/>
              </a:rPr>
              <a:t>Each channel of the scope with either display in green or blue.</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The scope will automatically measure the peak-to-peak voltage correctly </a:t>
            </a:r>
            <a:r>
              <a:rPr lang="en-US" altLang="zh-CN" b="1" dirty="0" smtClean="0">
                <a:ea typeface="宋体" pitchFamily="2" charset="-122"/>
                <a:sym typeface="Symbol" pitchFamily="18" charset="2"/>
              </a:rPr>
              <a:t>IF and ONLY IF </a:t>
            </a:r>
            <a:r>
              <a:rPr lang="en-US" altLang="zh-CN" dirty="0" smtClean="0">
                <a:ea typeface="宋体" pitchFamily="2" charset="-122"/>
                <a:sym typeface="Symbol" pitchFamily="18" charset="2"/>
              </a:rPr>
              <a:t>the full vertical signal is shown. </a:t>
            </a:r>
          </a:p>
          <a:p>
            <a:pPr algn="just" eaLnBrk="1" hangingPunct="1"/>
            <a:endParaRPr lang="en-US" altLang="zh-CN" dirty="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The scope will also automatically measure the frequency of the signal  correctly </a:t>
            </a:r>
            <a:r>
              <a:rPr lang="en-US" altLang="zh-CN" b="1" dirty="0" smtClean="0">
                <a:ea typeface="宋体" pitchFamily="2" charset="-122"/>
                <a:sym typeface="Symbol" pitchFamily="18" charset="2"/>
              </a:rPr>
              <a:t>IF and ONLY IF</a:t>
            </a:r>
            <a:r>
              <a:rPr lang="en-US" altLang="zh-CN" dirty="0" smtClean="0">
                <a:ea typeface="宋体" pitchFamily="2" charset="-122"/>
                <a:sym typeface="Symbol" pitchFamily="18" charset="2"/>
              </a:rPr>
              <a:t> a full waveform of the signal is shown.</a:t>
            </a:r>
          </a:p>
          <a:p>
            <a:pPr algn="just" eaLnBrk="1" hangingPunct="1"/>
            <a:endParaRPr lang="en-US" altLang="zh-CN" dirty="0" smtClean="0">
              <a:ea typeface="宋体" pitchFamily="2" charset="-122"/>
              <a:sym typeface="Symbol" pitchFamily="18" charset="2"/>
            </a:endParaRPr>
          </a:p>
          <a:p>
            <a:pPr algn="just" eaLnBrk="1" hangingPunct="1"/>
            <a:r>
              <a:rPr lang="en-US" altLang="zh-CN" dirty="0" smtClean="0">
                <a:ea typeface="宋体" pitchFamily="2" charset="-122"/>
                <a:sym typeface="Symbol" pitchFamily="18" charset="2"/>
              </a:rPr>
              <a:t>These values will be displayed for the two channels in either green or blue below the output screen of the scope.</a:t>
            </a:r>
            <a:endParaRPr lang="en-US" altLang="zh-CN" dirty="0">
              <a:ea typeface="宋体" pitchFamily="2" charset="-122"/>
              <a:sym typeface="Symbol" pitchFamily="18" charset="2"/>
            </a:endParaRPr>
          </a:p>
          <a:p>
            <a:pPr algn="just" eaLnBrk="1" hangingPunct="1"/>
            <a:endParaRPr lang="en-US" altLang="zh-CN" dirty="0" smtClean="0">
              <a:ea typeface="宋体" pitchFamily="2" charset="-122"/>
              <a:sym typeface="Symbol" pitchFamily="18" charset="2"/>
            </a:endParaRPr>
          </a:p>
        </p:txBody>
      </p:sp>
      <p:grpSp>
        <p:nvGrpSpPr>
          <p:cNvPr id="5" name="Group 4"/>
          <p:cNvGrpSpPr/>
          <p:nvPr/>
        </p:nvGrpSpPr>
        <p:grpSpPr>
          <a:xfrm>
            <a:off x="2205040" y="1752600"/>
            <a:ext cx="4119560" cy="3968381"/>
            <a:chOff x="2205040" y="1752600"/>
            <a:chExt cx="4119560" cy="3968381"/>
          </a:xfrm>
        </p:grpSpPr>
        <p:grpSp>
          <p:nvGrpSpPr>
            <p:cNvPr id="4" name="Group 3"/>
            <p:cNvGrpSpPr/>
            <p:nvPr/>
          </p:nvGrpSpPr>
          <p:grpSpPr>
            <a:xfrm>
              <a:off x="2778918" y="1752600"/>
              <a:ext cx="3398585" cy="3968381"/>
              <a:chOff x="304800" y="1213219"/>
              <a:chExt cx="3396343" cy="3959299"/>
            </a:xfrm>
          </p:grpSpPr>
          <p:pic>
            <p:nvPicPr>
              <p:cNvPr id="399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2115"/>
              <a:stretch/>
            </p:blipFill>
            <p:spPr bwMode="auto">
              <a:xfrm>
                <a:off x="304800" y="1213219"/>
                <a:ext cx="3396343" cy="3959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471" y="1428906"/>
                <a:ext cx="3214374" cy="326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20"/>
            <p:cNvSpPr/>
            <p:nvPr/>
          </p:nvSpPr>
          <p:spPr>
            <a:xfrm>
              <a:off x="2846634" y="5359567"/>
              <a:ext cx="658567" cy="308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12"/>
            <p:cNvSpPr>
              <a:spLocks noChangeShapeType="1"/>
            </p:cNvSpPr>
            <p:nvPr/>
          </p:nvSpPr>
          <p:spPr bwMode="auto">
            <a:xfrm>
              <a:off x="2205040" y="4992787"/>
              <a:ext cx="625947" cy="728194"/>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Rectangle 22"/>
            <p:cNvSpPr/>
            <p:nvPr/>
          </p:nvSpPr>
          <p:spPr>
            <a:xfrm>
              <a:off x="2846633" y="4652132"/>
              <a:ext cx="2639767" cy="154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125598" y="2215780"/>
              <a:ext cx="658567" cy="24363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ne 12"/>
            <p:cNvSpPr>
              <a:spLocks noChangeShapeType="1"/>
            </p:cNvSpPr>
            <p:nvPr/>
          </p:nvSpPr>
          <p:spPr bwMode="auto">
            <a:xfrm>
              <a:off x="2640469" y="4501781"/>
              <a:ext cx="206163" cy="129058"/>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12"/>
            <p:cNvSpPr>
              <a:spLocks noChangeShapeType="1"/>
            </p:cNvSpPr>
            <p:nvPr/>
          </p:nvSpPr>
          <p:spPr bwMode="auto">
            <a:xfrm flipV="1">
              <a:off x="2662240" y="2215779"/>
              <a:ext cx="1479704" cy="1218175"/>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Rectangle 26"/>
            <p:cNvSpPr/>
            <p:nvPr/>
          </p:nvSpPr>
          <p:spPr>
            <a:xfrm>
              <a:off x="2819400" y="4876800"/>
              <a:ext cx="2639767" cy="36113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ne 12"/>
            <p:cNvSpPr>
              <a:spLocks noChangeShapeType="1"/>
            </p:cNvSpPr>
            <p:nvPr/>
          </p:nvSpPr>
          <p:spPr bwMode="auto">
            <a:xfrm flipV="1">
              <a:off x="5459167" y="4190999"/>
              <a:ext cx="865433" cy="690757"/>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380132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1"/>
          <p:cNvSpPr>
            <a:spLocks noGrp="1"/>
          </p:cNvSpPr>
          <p:nvPr>
            <p:ph type="ftr" sz="quarter" idx="10"/>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000" smtClean="0">
                <a:solidFill>
                  <a:srgbClr val="006600"/>
                </a:solidFill>
              </a:rPr>
              <a:t>Yi Ji</a:t>
            </a:r>
          </a:p>
          <a:p>
            <a:pPr eaLnBrk="1" hangingPunct="1"/>
            <a:r>
              <a:rPr lang="en-US" altLang="zh-CN" sz="1000" smtClean="0">
                <a:solidFill>
                  <a:srgbClr val="006600"/>
                </a:solidFill>
              </a:rPr>
              <a:t>Dept. of Physics and Astronomy</a:t>
            </a:r>
          </a:p>
          <a:p>
            <a:pPr eaLnBrk="1" hangingPunct="1"/>
            <a:r>
              <a:rPr lang="en-US" altLang="zh-CN" sz="1000" smtClean="0">
                <a:solidFill>
                  <a:srgbClr val="006600"/>
                </a:solidFill>
              </a:rPr>
              <a:t>University of Delaware</a:t>
            </a:r>
            <a:endParaRPr lang="en-US" sz="1000" smtClean="0">
              <a:solidFill>
                <a:srgbClr val="006600"/>
              </a:solidFill>
            </a:endParaRPr>
          </a:p>
        </p:txBody>
      </p:sp>
      <p:sp>
        <p:nvSpPr>
          <p:cNvPr id="16387" name="Slide Number Placeholder 2"/>
          <p:cNvSpPr>
            <a:spLocks noGrp="1"/>
          </p:cNvSpPr>
          <p:nvPr>
            <p:ph type="sldNum" sz="quarter" idx="11"/>
          </p:nvPr>
        </p:nvSpPr>
        <p:spPr>
          <a:noFill/>
        </p:spPr>
        <p:txBody>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fld id="{B3EB9D2B-F106-4CDF-89D7-6C2671BD2004}" type="slidenum">
              <a:rPr lang="en-US" sz="1400" smtClean="0"/>
              <a:pPr eaLnBrk="1" hangingPunct="1"/>
              <a:t>9</a:t>
            </a:fld>
            <a:endParaRPr lang="en-US" sz="1400" smtClean="0"/>
          </a:p>
        </p:txBody>
      </p:sp>
      <p:pic>
        <p:nvPicPr>
          <p:cNvPr id="1638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4423"/>
          <a:stretch/>
        </p:blipFill>
        <p:spPr bwMode="auto">
          <a:xfrm>
            <a:off x="443276" y="838200"/>
            <a:ext cx="224159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0" name="Text Box 7"/>
          <p:cNvSpPr txBox="1">
            <a:spLocks noChangeArrowheads="1"/>
          </p:cNvSpPr>
          <p:nvPr/>
        </p:nvSpPr>
        <p:spPr bwMode="auto">
          <a:xfrm>
            <a:off x="3124200" y="388144"/>
            <a:ext cx="28691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eaLnBrk="1" hangingPunct="1"/>
            <a:r>
              <a:rPr lang="en-US" altLang="zh-CN" sz="1800" b="1" dirty="0" smtClean="0">
                <a:ea typeface="宋体" pitchFamily="2" charset="-122"/>
              </a:rPr>
              <a:t>Connection Accessories</a:t>
            </a:r>
            <a:endParaRPr lang="en-US" sz="1800" b="1" dirty="0"/>
          </a:p>
        </p:txBody>
      </p:sp>
      <p:sp>
        <p:nvSpPr>
          <p:cNvPr id="16391" name="Text Box 8"/>
          <p:cNvSpPr txBox="1">
            <a:spLocks noChangeArrowheads="1"/>
          </p:cNvSpPr>
          <p:nvPr/>
        </p:nvSpPr>
        <p:spPr bwMode="auto">
          <a:xfrm>
            <a:off x="2868020" y="849396"/>
            <a:ext cx="5696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Cables with </a:t>
            </a:r>
            <a:r>
              <a:rPr lang="en-US" altLang="zh-CN" dirty="0" smtClean="0">
                <a:ea typeface="宋体" pitchFamily="2" charset="-122"/>
              </a:rPr>
              <a:t>“banana” </a:t>
            </a:r>
            <a:r>
              <a:rPr lang="en-US" altLang="zh-CN" dirty="0">
                <a:ea typeface="宋体" pitchFamily="2" charset="-122"/>
              </a:rPr>
              <a:t>connectors are widely </a:t>
            </a:r>
            <a:r>
              <a:rPr lang="en-US" altLang="zh-CN" dirty="0" smtClean="0">
                <a:ea typeface="宋体" pitchFamily="2" charset="-122"/>
              </a:rPr>
              <a:t>used. Use </a:t>
            </a:r>
            <a:r>
              <a:rPr lang="en-US" altLang="zh-CN" dirty="0">
                <a:ea typeface="宋体" pitchFamily="2" charset="-122"/>
              </a:rPr>
              <a:t>these cables to establish connections between DMM terminals and the banana jacks on the prototyping board. </a:t>
            </a:r>
            <a:endParaRPr lang="en-US" dirty="0"/>
          </a:p>
        </p:txBody>
      </p:sp>
      <p:sp>
        <p:nvSpPr>
          <p:cNvPr id="16392" name="Text Box 9"/>
          <p:cNvSpPr txBox="1">
            <a:spLocks noChangeArrowheads="1"/>
          </p:cNvSpPr>
          <p:nvPr/>
        </p:nvSpPr>
        <p:spPr bwMode="auto">
          <a:xfrm>
            <a:off x="365125" y="5036403"/>
            <a:ext cx="4740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You are given a box </a:t>
            </a:r>
            <a:r>
              <a:rPr lang="en-US" altLang="zh-CN" dirty="0" smtClean="0">
                <a:ea typeface="宋体" pitchFamily="2" charset="-122"/>
              </a:rPr>
              <a:t>or small bag of </a:t>
            </a:r>
            <a:r>
              <a:rPr lang="en-US" altLang="zh-CN" dirty="0">
                <a:ea typeface="宋体" pitchFamily="2" charset="-122"/>
              </a:rPr>
              <a:t>jump </a:t>
            </a:r>
            <a:r>
              <a:rPr lang="en-US" altLang="zh-CN" dirty="0" smtClean="0">
                <a:ea typeface="宋体" pitchFamily="2" charset="-122"/>
              </a:rPr>
              <a:t>wires. </a:t>
            </a:r>
            <a:r>
              <a:rPr lang="en-US" altLang="zh-CN" dirty="0">
                <a:ea typeface="宋体" pitchFamily="2" charset="-122"/>
              </a:rPr>
              <a:t>You will use them to connect components on the prototyping board to complete a circuit. </a:t>
            </a:r>
            <a:r>
              <a:rPr lang="en-US" altLang="zh-CN" dirty="0" smtClean="0">
                <a:ea typeface="宋体" pitchFamily="2" charset="-122"/>
              </a:rPr>
              <a:t>These wires have small plugs on their ends to make it easier for you to plug them into the prototyping board correctly.</a:t>
            </a:r>
            <a:endParaRPr lang="en-US" dirty="0"/>
          </a:p>
        </p:txBody>
      </p:sp>
      <p:sp>
        <p:nvSpPr>
          <p:cNvPr id="16394" name="Text Box 15"/>
          <p:cNvSpPr txBox="1">
            <a:spLocks noChangeArrowheads="1"/>
          </p:cNvSpPr>
          <p:nvPr/>
        </p:nvSpPr>
        <p:spPr bwMode="auto">
          <a:xfrm>
            <a:off x="365125" y="2090881"/>
            <a:ext cx="57984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altLang="zh-CN" dirty="0">
                <a:ea typeface="宋体" pitchFamily="2" charset="-122"/>
              </a:rPr>
              <a:t>Another type of cable you will use throughout the course is a banana-to-minigrabber cable. One end of the cable is a banana plug, and the other end is a minigrabber that can grab the pins of </a:t>
            </a:r>
            <a:r>
              <a:rPr lang="en-US" altLang="zh-CN" dirty="0" smtClean="0">
                <a:ea typeface="宋体" pitchFamily="2" charset="-122"/>
              </a:rPr>
              <a:t>an </a:t>
            </a:r>
            <a:r>
              <a:rPr lang="en-US" altLang="zh-CN" dirty="0">
                <a:ea typeface="宋体" pitchFamily="2" charset="-122"/>
              </a:rPr>
              <a:t>electronic </a:t>
            </a:r>
            <a:r>
              <a:rPr lang="en-US" altLang="zh-CN" dirty="0" smtClean="0">
                <a:ea typeface="宋体" pitchFamily="2" charset="-122"/>
              </a:rPr>
              <a:t>component.</a:t>
            </a:r>
            <a:endParaRPr lang="en-US" dirty="0"/>
          </a:p>
        </p:txBody>
      </p:sp>
      <p:pic>
        <p:nvPicPr>
          <p:cNvPr id="1639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563" y="1667462"/>
            <a:ext cx="2477273" cy="185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65136" y="2726141"/>
            <a:ext cx="1648266" cy="229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3558" y="3810000"/>
            <a:ext cx="3497278" cy="210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9"/>
          <p:cNvSpPr txBox="1">
            <a:spLocks noChangeArrowheads="1"/>
          </p:cNvSpPr>
          <p:nvPr/>
        </p:nvSpPr>
        <p:spPr bwMode="auto">
          <a:xfrm>
            <a:off x="2868020" y="3060635"/>
            <a:ext cx="20801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charset="0"/>
              </a:defRPr>
            </a:lvl1pPr>
            <a:lvl2pPr marL="742950" indent="-285750" eaLnBrk="0" hangingPunct="0">
              <a:defRPr sz="1200">
                <a:solidFill>
                  <a:schemeClr val="tx1"/>
                </a:solidFill>
                <a:latin typeface="Arial" charset="0"/>
              </a:defRPr>
            </a:lvl2pPr>
            <a:lvl3pPr marL="1143000" indent="-228600" eaLnBrk="0" hangingPunct="0">
              <a:defRPr sz="1200">
                <a:solidFill>
                  <a:schemeClr val="tx1"/>
                </a:solidFill>
                <a:latin typeface="Arial" charset="0"/>
              </a:defRPr>
            </a:lvl3pPr>
            <a:lvl4pPr marL="1600200" indent="-228600" eaLnBrk="0" hangingPunct="0">
              <a:defRPr sz="1200">
                <a:solidFill>
                  <a:schemeClr val="tx1"/>
                </a:solidFill>
                <a:latin typeface="Arial" charset="0"/>
              </a:defRPr>
            </a:lvl4pPr>
            <a:lvl5pPr marL="2057400" indent="-228600" eaLnBrk="0" hangingPunct="0">
              <a:defRPr sz="1200">
                <a:solidFill>
                  <a:schemeClr val="tx1"/>
                </a:solidFill>
                <a:latin typeface="Arial" charset="0"/>
              </a:defRPr>
            </a:lvl5pPr>
            <a:lvl6pPr marL="2514600" indent="-228600" eaLnBrk="0" fontAlgn="base" hangingPunct="0">
              <a:spcBef>
                <a:spcPct val="0"/>
              </a:spcBef>
              <a:spcAft>
                <a:spcPct val="0"/>
              </a:spcAft>
              <a:defRPr sz="1200">
                <a:solidFill>
                  <a:schemeClr val="tx1"/>
                </a:solidFill>
                <a:latin typeface="Arial" charset="0"/>
              </a:defRPr>
            </a:lvl6pPr>
            <a:lvl7pPr marL="2971800" indent="-228600" eaLnBrk="0" fontAlgn="base" hangingPunct="0">
              <a:spcBef>
                <a:spcPct val="0"/>
              </a:spcBef>
              <a:spcAft>
                <a:spcPct val="0"/>
              </a:spcAft>
              <a:defRPr sz="1200">
                <a:solidFill>
                  <a:schemeClr val="tx1"/>
                </a:solidFill>
                <a:latin typeface="Arial" charset="0"/>
              </a:defRPr>
            </a:lvl7pPr>
            <a:lvl8pPr marL="3429000" indent="-228600" eaLnBrk="0" fontAlgn="base" hangingPunct="0">
              <a:spcBef>
                <a:spcPct val="0"/>
              </a:spcBef>
              <a:spcAft>
                <a:spcPct val="0"/>
              </a:spcAft>
              <a:defRPr sz="1200">
                <a:solidFill>
                  <a:schemeClr val="tx1"/>
                </a:solidFill>
                <a:latin typeface="Arial" charset="0"/>
              </a:defRPr>
            </a:lvl8pPr>
            <a:lvl9pPr marL="3886200" indent="-228600" eaLnBrk="0" fontAlgn="base" hangingPunct="0">
              <a:spcBef>
                <a:spcPct val="0"/>
              </a:spcBef>
              <a:spcAft>
                <a:spcPct val="0"/>
              </a:spcAft>
              <a:defRPr sz="1200">
                <a:solidFill>
                  <a:schemeClr val="tx1"/>
                </a:solidFill>
                <a:latin typeface="Arial" charset="0"/>
              </a:defRPr>
            </a:lvl9pPr>
          </a:lstStyle>
          <a:p>
            <a:pPr algn="just" eaLnBrk="1" hangingPunct="1"/>
            <a:r>
              <a:rPr lang="en-US" dirty="0" smtClean="0">
                <a:ea typeface="宋体" pitchFamily="2" charset="-122"/>
              </a:rPr>
              <a:t>The last type of major connection you might use is the BNC cable. This will be especially useful to connect a circuit to the oscilloscope on the computer.</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14350</TotalTime>
  <Words>1451</Words>
  <Application>Microsoft Office PowerPoint</Application>
  <PresentationFormat>On-screen Show (4:3)</PresentationFormat>
  <Paragraphs>118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宋体</vt:lpstr>
      <vt:lpstr>Arial</vt:lpstr>
      <vt:lpstr>Symbol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Delaware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Yi Ji</dc:creator>
  <cp:lastModifiedBy>yji</cp:lastModifiedBy>
  <cp:revision>103</cp:revision>
  <dcterms:created xsi:type="dcterms:W3CDTF">2009-10-30T16:36:12Z</dcterms:created>
  <dcterms:modified xsi:type="dcterms:W3CDTF">2018-02-11T19:31:04Z</dcterms:modified>
</cp:coreProperties>
</file>